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heme/themeOverride1.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2.xml" ContentType="application/vnd.openxmlformats-officedocument.themeOverride+xml"/>
  <Override PartName="/ppt/notesSlides/notesSlide25.xml" ContentType="application/vnd.openxmlformats-officedocument.presentationml.notesSlide+xml"/>
  <Override PartName="/ppt/theme/themeOverride3.xml" ContentType="application/vnd.openxmlformats-officedocument.themeOverride+xml"/>
  <Override PartName="/ppt/notesSlides/notesSlide26.xml" ContentType="application/vnd.openxmlformats-officedocument.presentationml.notesSlide+xml"/>
  <Override PartName="/ppt/theme/themeOverride4.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heme/themeOverride5.xml" ContentType="application/vnd.openxmlformats-officedocument.themeOverride+xml"/>
  <Override PartName="/ppt/notesSlides/notesSlide30.xml" ContentType="application/vnd.openxmlformats-officedocument.presentationml.notesSlide+xml"/>
  <Override PartName="/ppt/theme/themeOverride6.xml" ContentType="application/vnd.openxmlformats-officedocument.themeOverr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62" r:id="rId2"/>
    <p:sldId id="259" r:id="rId3"/>
    <p:sldId id="260" r:id="rId4"/>
    <p:sldId id="263" r:id="rId5"/>
    <p:sldId id="300" r:id="rId6"/>
    <p:sldId id="265" r:id="rId7"/>
    <p:sldId id="269" r:id="rId8"/>
    <p:sldId id="270" r:id="rId9"/>
    <p:sldId id="261" r:id="rId10"/>
    <p:sldId id="301" r:id="rId11"/>
    <p:sldId id="264" r:id="rId12"/>
    <p:sldId id="277" r:id="rId13"/>
    <p:sldId id="276" r:id="rId14"/>
    <p:sldId id="274" r:id="rId15"/>
    <p:sldId id="266" r:id="rId16"/>
    <p:sldId id="267" r:id="rId17"/>
    <p:sldId id="271" r:id="rId18"/>
    <p:sldId id="272" r:id="rId19"/>
    <p:sldId id="293" r:id="rId20"/>
    <p:sldId id="295" r:id="rId21"/>
    <p:sldId id="273" r:id="rId22"/>
    <p:sldId id="275" r:id="rId23"/>
    <p:sldId id="281" r:id="rId24"/>
    <p:sldId id="283" r:id="rId25"/>
    <p:sldId id="278" r:id="rId26"/>
    <p:sldId id="299" r:id="rId27"/>
    <p:sldId id="279" r:id="rId28"/>
    <p:sldId id="289" r:id="rId29"/>
    <p:sldId id="290" r:id="rId30"/>
    <p:sldId id="284" r:id="rId31"/>
    <p:sldId id="292" r:id="rId32"/>
    <p:sldId id="285" r:id="rId33"/>
    <p:sldId id="296" r:id="rId34"/>
    <p:sldId id="297"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860" autoAdjust="0"/>
  </p:normalViewPr>
  <p:slideViewPr>
    <p:cSldViewPr snapToGrid="0" snapToObjects="1">
      <p:cViewPr>
        <p:scale>
          <a:sx n="192" d="100"/>
          <a:sy n="192" d="100"/>
        </p:scale>
        <p:origin x="-2576" y="-4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interSettings" Target="printerSettings/printerSettings1.bin"/><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C79976C-E6F7-3048-868B-E04578991E22}" type="datetimeFigureOut">
              <a:rPr lang="en-US" smtClean="0"/>
              <a:t>15/06/2013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AD7D38-A632-4948-832C-3D8B46859EAC}" type="slidenum">
              <a:rPr lang="en-US" smtClean="0"/>
              <a:t>‹#›</a:t>
            </a:fld>
            <a:endParaRPr lang="en-US"/>
          </a:p>
        </p:txBody>
      </p:sp>
    </p:spTree>
    <p:extLst>
      <p:ext uri="{BB962C8B-B14F-4D97-AF65-F5344CB8AC3E}">
        <p14:creationId xmlns:p14="http://schemas.microsoft.com/office/powerpoint/2010/main" val="302192538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to the previous speakers, to the LGMA for arranging the conference, and to the audience for attending. </a:t>
            </a:r>
          </a:p>
          <a:p>
            <a:endParaRPr lang="en-US" dirty="0" smtClean="0"/>
          </a:p>
          <a:p>
            <a:r>
              <a:rPr lang="en-US" dirty="0" smtClean="0"/>
              <a:t>I’d like to look at some</a:t>
            </a:r>
            <a:r>
              <a:rPr lang="en-US" baseline="0" dirty="0" smtClean="0"/>
              <a:t> recent and not-so-recent developments in the beyond-cultural mainstream, and think briefly about their impact on (digital) cultural heritage.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a:t>
            </a:fld>
            <a:endParaRPr lang="en-US"/>
          </a:p>
        </p:txBody>
      </p:sp>
    </p:spTree>
    <p:extLst>
      <p:ext uri="{BB962C8B-B14F-4D97-AF65-F5344CB8AC3E}">
        <p14:creationId xmlns:p14="http://schemas.microsoft.com/office/powerpoint/2010/main" val="2178021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here’s an example. While we have a great painting</a:t>
            </a:r>
            <a:r>
              <a:rPr lang="en-US" baseline="0" dirty="0" smtClean="0"/>
              <a:t> in the National Gallery, </a:t>
            </a:r>
            <a:r>
              <a:rPr lang="en-US" baseline="0" dirty="0" err="1" smtClean="0"/>
              <a:t>theres</a:t>
            </a:r>
            <a:r>
              <a:rPr lang="en-US" baseline="0" dirty="0" smtClean="0"/>
              <a:t> not a lot of extra information about the artist and his turbulent career. While it’s of course possible to find out more using Google, this is an excellent job for LOD. </a:t>
            </a:r>
          </a:p>
          <a:p>
            <a:endParaRPr lang="en-US" baseline="0" dirty="0" smtClean="0"/>
          </a:p>
          <a:p>
            <a:r>
              <a:rPr lang="en-US" baseline="0" dirty="0" smtClean="0"/>
              <a:t>Here are some excerpts from the biggest LOD repository, </a:t>
            </a:r>
            <a:r>
              <a:rPr lang="en-US" baseline="0" dirty="0" err="1" smtClean="0"/>
              <a:t>dbpedia</a:t>
            </a:r>
            <a:r>
              <a:rPr lang="en-US" baseline="0" dirty="0" smtClean="0"/>
              <a:t>, which is itself an extract from Wikipedia, plus the </a:t>
            </a:r>
            <a:r>
              <a:rPr lang="en-US" baseline="0" dirty="0" err="1" smtClean="0"/>
              <a:t>geonames</a:t>
            </a:r>
            <a:r>
              <a:rPr lang="en-US" baseline="0" dirty="0" smtClean="0"/>
              <a:t> geographical data set.</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11</a:t>
            </a:fld>
            <a:endParaRPr lang="en-US"/>
          </a:p>
        </p:txBody>
      </p:sp>
    </p:spTree>
    <p:extLst>
      <p:ext uri="{BB962C8B-B14F-4D97-AF65-F5344CB8AC3E}">
        <p14:creationId xmlns:p14="http://schemas.microsoft.com/office/powerpoint/2010/main" val="864211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 media for</a:t>
            </a:r>
            <a:r>
              <a:rPr lang="en-US" baseline="0" dirty="0" smtClean="0"/>
              <a:t> cultural heritage uses many different platforms and approaches. This example uses a blogging system to announce the </a:t>
            </a:r>
            <a:r>
              <a:rPr lang="en-US" baseline="0" dirty="0" err="1" smtClean="0"/>
              <a:t>MoMA’s</a:t>
            </a:r>
            <a:r>
              <a:rPr lang="en-US" baseline="0" dirty="0" smtClean="0"/>
              <a:t> plans to buy and exhibit old video games as art. A few responses are shown at right. You can see how interested and engaged the audience is. </a:t>
            </a:r>
          </a:p>
          <a:p>
            <a:endParaRPr lang="en-US" baseline="0" dirty="0" smtClean="0"/>
          </a:p>
          <a:p>
            <a:r>
              <a:rPr lang="en-US" baseline="0" dirty="0" smtClean="0"/>
              <a:t>However, the largest number of users are likely to be found on the most populous social media site. Facebook is so big that it has a critical mass that is self-feeding; even technically superior (arguably) sites backed by enormous internet corporations that actually make a profit struggle to make a dent.</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12</a:t>
            </a:fld>
            <a:endParaRPr lang="en-US"/>
          </a:p>
        </p:txBody>
      </p:sp>
    </p:spTree>
    <p:extLst>
      <p:ext uri="{BB962C8B-B14F-4D97-AF65-F5344CB8AC3E}">
        <p14:creationId xmlns:p14="http://schemas.microsoft.com/office/powerpoint/2010/main" val="3055411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here’s an example</a:t>
            </a:r>
            <a:r>
              <a:rPr lang="en-US" baseline="0" dirty="0" smtClean="0"/>
              <a:t> (again from MoMA) of the use of facebook. </a:t>
            </a:r>
          </a:p>
          <a:p>
            <a:endParaRPr lang="en-US" baseline="0" dirty="0" smtClean="0"/>
          </a:p>
          <a:p>
            <a:r>
              <a:rPr lang="en-US" baseline="0" dirty="0" smtClean="0"/>
              <a:t>The advantages of this choice of platform are clear: simple to use, low cost of ownership, enormous reach and potential readership, users very familiar with the ‘friend’ and ‘like’ paradigm.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13</a:t>
            </a:fld>
            <a:endParaRPr lang="en-US"/>
          </a:p>
        </p:txBody>
      </p:sp>
    </p:spTree>
    <p:extLst>
      <p:ext uri="{BB962C8B-B14F-4D97-AF65-F5344CB8AC3E}">
        <p14:creationId xmlns:p14="http://schemas.microsoft.com/office/powerpoint/2010/main" val="3298237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on-desk</a:t>
            </a:r>
            <a:r>
              <a:rPr lang="en-US" baseline="0" dirty="0" smtClean="0"/>
              <a:t> online developments are interesting and relevant, their movement to the mobile environment is even more exciting. </a:t>
            </a:r>
          </a:p>
          <a:p>
            <a:endParaRPr lang="en-US" baseline="0" dirty="0" smtClean="0"/>
          </a:p>
          <a:p>
            <a:r>
              <a:rPr lang="en-US" baseline="0" dirty="0" smtClean="0"/>
              <a:t>About 1.1 B smart phones so far (5B mobile phones), with the majority of course in the  developed world. Two main platforms, but most apps are available for both, from day one. There are about twice as many android phones as </a:t>
            </a:r>
            <a:r>
              <a:rPr lang="en-US" baseline="0" dirty="0" err="1" smtClean="0"/>
              <a:t>iphones</a:t>
            </a:r>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14</a:t>
            </a:fld>
            <a:endParaRPr lang="en-US"/>
          </a:p>
        </p:txBody>
      </p:sp>
    </p:spTree>
    <p:extLst>
      <p:ext uri="{BB962C8B-B14F-4D97-AF65-F5344CB8AC3E}">
        <p14:creationId xmlns:p14="http://schemas.microsoft.com/office/powerpoint/2010/main" val="2118905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 the</a:t>
            </a:r>
            <a:r>
              <a:rPr lang="en-US" baseline="0" dirty="0" smtClean="0"/>
              <a:t> end of the day, the smart phone is a small computer, linked to the internet  via GSM or some other protocol (3G, EDGE), or ideally via </a:t>
            </a:r>
            <a:r>
              <a:rPr lang="en-US" baseline="0" dirty="0" err="1" smtClean="0"/>
              <a:t>WiFi</a:t>
            </a:r>
            <a:r>
              <a:rPr lang="en-US" baseline="0" dirty="0" smtClean="0"/>
              <a:t> or Bluetooth. It acts as a source and a destination for data which is processed by cloud-based applications run in huge server farms. </a:t>
            </a:r>
          </a:p>
          <a:p>
            <a:endParaRPr lang="en-US" baseline="0" dirty="0" smtClean="0"/>
          </a:p>
          <a:p>
            <a:r>
              <a:rPr lang="en-US" baseline="0" dirty="0" smtClean="0"/>
              <a:t>Data is typed in, or photographed, or spoken. Responses are viewed on screen, or listened to (or occasionally vibrated).</a:t>
            </a:r>
          </a:p>
          <a:p>
            <a:endParaRPr lang="en-US" baseline="0" dirty="0" smtClean="0"/>
          </a:p>
          <a:p>
            <a:r>
              <a:rPr lang="en-US" baseline="0" dirty="0" smtClean="0"/>
              <a:t>A key additional piece of data is the phone’s location, orientation, rate of travel (if any). </a:t>
            </a:r>
          </a:p>
          <a:p>
            <a:endParaRPr lang="en-US" baseline="0" dirty="0" smtClean="0"/>
          </a:p>
          <a:p>
            <a:r>
              <a:rPr lang="en-US" baseline="0" dirty="0" smtClean="0"/>
              <a:t>Yes, there are of course some on-phone applications, but most are off-phone.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15</a:t>
            </a:fld>
            <a:endParaRPr lang="en-US"/>
          </a:p>
        </p:txBody>
      </p:sp>
    </p:spTree>
    <p:extLst>
      <p:ext uri="{BB962C8B-B14F-4D97-AF65-F5344CB8AC3E}">
        <p14:creationId xmlns:p14="http://schemas.microsoft.com/office/powerpoint/2010/main" val="1902496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classic </a:t>
            </a:r>
            <a:r>
              <a:rPr lang="en-US" dirty="0" err="1" smtClean="0"/>
              <a:t>GPS+orientation</a:t>
            </a:r>
            <a:r>
              <a:rPr lang="en-US" baseline="0" dirty="0" smtClean="0"/>
              <a:t> example – street museum. </a:t>
            </a:r>
          </a:p>
          <a:p>
            <a:endParaRPr lang="en-US" baseline="0" dirty="0" smtClean="0"/>
          </a:p>
          <a:p>
            <a:r>
              <a:rPr lang="en-US" baseline="0" dirty="0" smtClean="0"/>
              <a:t>Many collections of archive photos exist; these have been tagged (had metadata added) to include location and orientation. </a:t>
            </a:r>
          </a:p>
          <a:p>
            <a:endParaRPr lang="en-US" baseline="0" dirty="0" smtClean="0"/>
          </a:p>
          <a:p>
            <a:r>
              <a:rPr lang="en-US" baseline="0" dirty="0" smtClean="0"/>
              <a:t>Using Google street view and an image comparison program would be an interesting approach to automating this. </a:t>
            </a:r>
            <a:r>
              <a:rPr lang="en-US" baseline="0" dirty="0" err="1" smtClean="0"/>
              <a:t>Street-profile+GPS</a:t>
            </a:r>
            <a:r>
              <a:rPr lang="en-US" baseline="0" dirty="0" smtClean="0"/>
              <a:t> is already being used in research as a way to provide very accurate phone location.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16</a:t>
            </a:fld>
            <a:endParaRPr lang="en-US"/>
          </a:p>
        </p:txBody>
      </p:sp>
    </p:spTree>
    <p:extLst>
      <p:ext uri="{BB962C8B-B14F-4D97-AF65-F5344CB8AC3E}">
        <p14:creationId xmlns:p14="http://schemas.microsoft.com/office/powerpoint/2010/main" val="2567917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Google’s relatively recent</a:t>
            </a:r>
            <a:r>
              <a:rPr lang="en-US" baseline="0" dirty="0" smtClean="0"/>
              <a:t> image based search. Uses the enormous google images database, and the usual fast google matching algorithms. </a:t>
            </a:r>
          </a:p>
          <a:p>
            <a:endParaRPr lang="en-US" baseline="0" dirty="0" smtClean="0"/>
          </a:p>
          <a:p>
            <a:r>
              <a:rPr lang="en-US" baseline="0" dirty="0" smtClean="0"/>
              <a:t>I took this one. It took about five seconds. </a:t>
            </a:r>
          </a:p>
          <a:p>
            <a:endParaRPr lang="en-US" baseline="0" dirty="0" smtClean="0"/>
          </a:p>
          <a:p>
            <a:r>
              <a:rPr lang="en-US" baseline="0" dirty="0" smtClean="0"/>
              <a:t>Once you get the results back, you can use them in a search…you’ll get information (e.g. </a:t>
            </a:r>
            <a:r>
              <a:rPr lang="en-US" baseline="0" dirty="0" err="1" smtClean="0"/>
              <a:t>wikipedia</a:t>
            </a:r>
            <a:r>
              <a:rPr lang="en-US" baseline="0" dirty="0" smtClean="0"/>
              <a:t>) pretty fast, as well as other relevant sites. And ads!</a:t>
            </a:r>
          </a:p>
          <a:p>
            <a:endParaRPr lang="en-US" baseline="0" dirty="0" smtClean="0"/>
          </a:p>
          <a:p>
            <a:r>
              <a:rPr lang="en-US" baseline="0" dirty="0" smtClean="0"/>
              <a:t>Apologies, there is a lot of google technology in this talk. It’s not on purpose.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17</a:t>
            </a:fld>
            <a:endParaRPr lang="en-US"/>
          </a:p>
        </p:txBody>
      </p:sp>
    </p:spTree>
    <p:extLst>
      <p:ext uri="{BB962C8B-B14F-4D97-AF65-F5344CB8AC3E}">
        <p14:creationId xmlns:p14="http://schemas.microsoft.com/office/powerpoint/2010/main" val="20360071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QR codes are somewhat ‘last year’, in that they are essentially image recognition and decoding over a tiny</a:t>
            </a:r>
            <a:r>
              <a:rPr lang="en-US" baseline="0" dirty="0" smtClean="0"/>
              <a:t> subset of possible images. But they are standardised and a fairly easy way to get to a URL. </a:t>
            </a:r>
          </a:p>
          <a:p>
            <a:endParaRPr lang="en-US" baseline="0" dirty="0" smtClean="0"/>
          </a:p>
          <a:p>
            <a:r>
              <a:rPr lang="en-US" baseline="0" dirty="0" smtClean="0"/>
              <a:t>Good OCR will of course get you there too. </a:t>
            </a:r>
          </a:p>
          <a:p>
            <a:endParaRPr lang="en-US" baseline="0" dirty="0" smtClean="0"/>
          </a:p>
          <a:p>
            <a:r>
              <a:rPr lang="en-US" baseline="0" dirty="0" smtClean="0"/>
              <a:t>You need an app for QR, or goggles 8-)</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18</a:t>
            </a:fld>
            <a:endParaRPr lang="en-US"/>
          </a:p>
        </p:txBody>
      </p:sp>
    </p:spTree>
    <p:extLst>
      <p:ext uri="{BB962C8B-B14F-4D97-AF65-F5344CB8AC3E}">
        <p14:creationId xmlns:p14="http://schemas.microsoft.com/office/powerpoint/2010/main" val="514938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some cases, the AR triggers an apparent animation of the subject.</a:t>
            </a:r>
          </a:p>
          <a:p>
            <a:endParaRPr lang="en-US" baseline="0" dirty="0" smtClean="0"/>
          </a:p>
          <a:p>
            <a:r>
              <a:rPr lang="en-US" baseline="0" dirty="0" smtClean="0"/>
              <a:t>This one is more a ‘talking curator’… but the user decides how much detail he wants. </a:t>
            </a:r>
          </a:p>
          <a:p>
            <a:endParaRPr lang="en-US" baseline="0" dirty="0" smtClean="0"/>
          </a:p>
          <a:p>
            <a:r>
              <a:rPr lang="en-US" baseline="0" dirty="0" smtClean="0"/>
              <a:t>Or an ‘invisible’ </a:t>
            </a:r>
            <a:r>
              <a:rPr lang="en-US" baseline="0" dirty="0" err="1" smtClean="0"/>
              <a:t>sculture</a:t>
            </a:r>
            <a:r>
              <a:rPr lang="en-US" baseline="0" dirty="0" smtClean="0"/>
              <a:t> on the ground </a:t>
            </a:r>
          </a:p>
          <a:p>
            <a:endParaRPr lang="en-US" baseline="0" dirty="0" smtClean="0"/>
          </a:p>
          <a:p>
            <a:r>
              <a:rPr lang="en-US" baseline="0" dirty="0" smtClean="0"/>
              <a:t>Or helicopters flying around the room</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19</a:t>
            </a:fld>
            <a:endParaRPr lang="en-US"/>
          </a:p>
        </p:txBody>
      </p:sp>
    </p:spTree>
    <p:extLst>
      <p:ext uri="{BB962C8B-B14F-4D97-AF65-F5344CB8AC3E}">
        <p14:creationId xmlns:p14="http://schemas.microsoft.com/office/powerpoint/2010/main" val="31204594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some cases, the AR triggers an apparent animation of the subject.</a:t>
            </a:r>
          </a:p>
          <a:p>
            <a:endParaRPr lang="en-US" baseline="0" dirty="0" smtClean="0"/>
          </a:p>
          <a:p>
            <a:r>
              <a:rPr lang="en-US" baseline="0" dirty="0" smtClean="0"/>
              <a:t>Or an ‘invisible’ </a:t>
            </a:r>
            <a:r>
              <a:rPr lang="en-US" baseline="0" dirty="0" err="1" smtClean="0"/>
              <a:t>sculture</a:t>
            </a:r>
            <a:r>
              <a:rPr lang="en-US" baseline="0" dirty="0" smtClean="0"/>
              <a:t> on the ground </a:t>
            </a:r>
          </a:p>
          <a:p>
            <a:endParaRPr lang="en-US" baseline="0" dirty="0" smtClean="0"/>
          </a:p>
          <a:p>
            <a:r>
              <a:rPr lang="en-US" baseline="0" dirty="0" smtClean="0"/>
              <a:t>Or helicopters flying around the room</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20</a:t>
            </a:fld>
            <a:endParaRPr lang="en-US"/>
          </a:p>
        </p:txBody>
      </p:sp>
    </p:spTree>
    <p:extLst>
      <p:ext uri="{BB962C8B-B14F-4D97-AF65-F5344CB8AC3E}">
        <p14:creationId xmlns:p14="http://schemas.microsoft.com/office/powerpoint/2010/main" val="31204594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 media is the biggest thing online. A very</a:t>
            </a:r>
            <a:r>
              <a:rPr lang="en-US" baseline="0" dirty="0" smtClean="0"/>
              <a:t> substantial proportion of internet users use just facebook; twitter, </a:t>
            </a:r>
            <a:r>
              <a:rPr lang="en-US" baseline="0" dirty="0" err="1" smtClean="0"/>
              <a:t>youtube</a:t>
            </a:r>
            <a:r>
              <a:rPr lang="en-US" baseline="0" dirty="0" smtClean="0"/>
              <a:t>, </a:t>
            </a:r>
            <a:r>
              <a:rPr lang="en-US" baseline="0" dirty="0" err="1" smtClean="0"/>
              <a:t>wikipedia</a:t>
            </a:r>
            <a:r>
              <a:rPr lang="en-US" baseline="0" dirty="0" smtClean="0"/>
              <a:t>, </a:t>
            </a:r>
            <a:r>
              <a:rPr lang="en-US" baseline="0" dirty="0" err="1" smtClean="0"/>
              <a:t>pinterest</a:t>
            </a:r>
            <a:r>
              <a:rPr lang="en-US" baseline="0" dirty="0" smtClean="0"/>
              <a:t>  are top players in their field. Google+ is gunning for Facebook…but has a long way to go.</a:t>
            </a:r>
          </a:p>
          <a:p>
            <a:endParaRPr lang="en-US" baseline="0" dirty="0" smtClean="0"/>
          </a:p>
          <a:p>
            <a:r>
              <a:rPr lang="en-US" baseline="0" dirty="0" smtClean="0"/>
              <a:t>Others haven’t made quite the same impact  - most of the </a:t>
            </a:r>
            <a:r>
              <a:rPr lang="en-US" baseline="0" dirty="0" err="1" smtClean="0"/>
              <a:t>posterous</a:t>
            </a:r>
            <a:r>
              <a:rPr lang="en-US" baseline="0" dirty="0" smtClean="0"/>
              <a:t> team went to Twitter in 2012; </a:t>
            </a:r>
            <a:r>
              <a:rPr lang="en-US" baseline="0" dirty="0" err="1" smtClean="0"/>
              <a:t>Livejournal</a:t>
            </a:r>
            <a:r>
              <a:rPr lang="en-US" baseline="0" dirty="0" smtClean="0"/>
              <a:t> is now mainly Russian; </a:t>
            </a:r>
            <a:r>
              <a:rPr lang="en-US" baseline="0" dirty="0" err="1" smtClean="0"/>
              <a:t>FeedBurner</a:t>
            </a:r>
            <a:r>
              <a:rPr lang="en-US" baseline="0" dirty="0" smtClean="0"/>
              <a:t> is part of Google. So is Blogger. Where has Second Life gone?</a:t>
            </a:r>
          </a:p>
          <a:p>
            <a:endParaRPr lang="en-US" baseline="0" dirty="0" smtClean="0"/>
          </a:p>
          <a:p>
            <a:r>
              <a:rPr lang="en-US" baseline="0" dirty="0" smtClean="0"/>
              <a:t>Facebook has over a billion active users in Oct  2012.</a:t>
            </a:r>
          </a:p>
          <a:p>
            <a:endParaRPr lang="en-US" baseline="0" dirty="0" smtClean="0"/>
          </a:p>
          <a:p>
            <a:r>
              <a:rPr lang="en-US" baseline="0" dirty="0" smtClean="0"/>
              <a:t>20% of all online time is on social media; 30% of mobile net time.</a:t>
            </a:r>
          </a:p>
          <a:p>
            <a:endParaRPr lang="en-US" baseline="0" dirty="0" smtClean="0"/>
          </a:p>
          <a:p>
            <a:r>
              <a:rPr lang="en-US" baseline="0" dirty="0" smtClean="0"/>
              <a:t>40+ million tweets a day. 1500 hour of video goes onto YouTube, every hour.</a:t>
            </a:r>
          </a:p>
          <a:p>
            <a:endParaRPr lang="en-US" baseline="0" dirty="0" smtClean="0"/>
          </a:p>
          <a:p>
            <a:r>
              <a:rPr lang="en-US" baseline="0" dirty="0" smtClean="0"/>
              <a:t>1 in 5 divorces are blamed on Facebook</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3</a:t>
            </a:fld>
            <a:endParaRPr lang="en-US"/>
          </a:p>
        </p:txBody>
      </p:sp>
    </p:spTree>
    <p:extLst>
      <p:ext uri="{BB962C8B-B14F-4D97-AF65-F5344CB8AC3E}">
        <p14:creationId xmlns:p14="http://schemas.microsoft.com/office/powerpoint/2010/main" val="2923291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Haunted Planet Ghost</a:t>
            </a:r>
            <a:r>
              <a:rPr lang="en-US" baseline="0" dirty="0" smtClean="0"/>
              <a:t> Hunt</a:t>
            </a:r>
          </a:p>
          <a:p>
            <a:endParaRPr lang="en-US" baseline="0" dirty="0" smtClean="0"/>
          </a:p>
          <a:p>
            <a:r>
              <a:rPr lang="en-US" baseline="0" dirty="0" smtClean="0"/>
              <a:t> - I downloaded this to see  - it works really well, and it’s free. I’d give it a go. </a:t>
            </a:r>
          </a:p>
          <a:p>
            <a:endParaRPr lang="en-US" baseline="0" dirty="0" smtClean="0"/>
          </a:p>
          <a:p>
            <a:r>
              <a:rPr lang="en-US" baseline="0" dirty="0" smtClean="0"/>
              <a:t>A good example of adding an interactive digital layer between the  real world and the screen, downloaded from the cloud.</a:t>
            </a:r>
          </a:p>
          <a:p>
            <a:endParaRPr lang="en-US" baseline="0" dirty="0" smtClean="0"/>
          </a:p>
          <a:p>
            <a:r>
              <a:rPr lang="en-US" baseline="0" dirty="0" smtClean="0"/>
              <a:t>Any number of </a:t>
            </a:r>
            <a:r>
              <a:rPr lang="en-US" baseline="0" dirty="0" err="1" smtClean="0"/>
              <a:t>possiblities</a:t>
            </a:r>
            <a:r>
              <a:rPr lang="en-US" baseline="0" dirty="0" smtClean="0"/>
              <a:t> exist for bringing art to life, adding games to cultural heritage, etc. But some care must be taken as the risk of a solution to  nobody’s problem is a real one.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22</a:t>
            </a:fld>
            <a:endParaRPr lang="en-US"/>
          </a:p>
        </p:txBody>
      </p:sp>
    </p:spTree>
    <p:extLst>
      <p:ext uri="{BB962C8B-B14F-4D97-AF65-F5344CB8AC3E}">
        <p14:creationId xmlns:p14="http://schemas.microsoft.com/office/powerpoint/2010/main" val="17332856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23</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Three</a:t>
            </a:r>
            <a:r>
              <a:rPr lang="en-US" baseline="0" dirty="0" smtClean="0"/>
              <a:t> big challenges for CULTURAL HERITAGE – </a:t>
            </a:r>
          </a:p>
          <a:p>
            <a:r>
              <a:rPr lang="en-US" baseline="0" dirty="0" err="1" smtClean="0"/>
              <a:t>unindexable</a:t>
            </a:r>
            <a:r>
              <a:rPr lang="en-US" baseline="0" dirty="0" smtClean="0"/>
              <a:t> images that need lots of human time and research to index, </a:t>
            </a:r>
          </a:p>
          <a:p>
            <a:r>
              <a:rPr lang="en-US" baseline="0" dirty="0" smtClean="0"/>
              <a:t>Unsearchable old text and/or text with OCR mistakes, that can’t be searched or indexed</a:t>
            </a:r>
          </a:p>
          <a:p>
            <a:r>
              <a:rPr lang="en-US" baseline="0" dirty="0" smtClean="0"/>
              <a:t>Content that has no links or relationships to other content, to location, to the wider world</a:t>
            </a:r>
          </a:p>
          <a:p>
            <a:r>
              <a:rPr lang="en-US" baseline="0" dirty="0" smtClean="0"/>
              <a:t>The perception that libraries, museums and archives are dull, unexciting and lack ‘things to do’</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24</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Perhaps the largest issue</a:t>
            </a:r>
            <a:r>
              <a:rPr lang="en-US" baseline="0" dirty="0" smtClean="0"/>
              <a:t> with </a:t>
            </a:r>
            <a:r>
              <a:rPr lang="en-US" baseline="0" dirty="0" err="1" smtClean="0"/>
              <a:t>digitisation</a:t>
            </a:r>
            <a:r>
              <a:rPr lang="en-US" baseline="0" dirty="0" smtClean="0"/>
              <a:t>, as so much human interaction is needed.</a:t>
            </a:r>
          </a:p>
          <a:p>
            <a:endParaRPr lang="en-US" baseline="0" dirty="0" smtClean="0"/>
          </a:p>
          <a:p>
            <a:r>
              <a:rPr lang="en-US" baseline="0" dirty="0" smtClean="0"/>
              <a:t>Face recognition for people in photos </a:t>
            </a:r>
          </a:p>
          <a:p>
            <a:endParaRPr lang="en-US" baseline="0" dirty="0" smtClean="0"/>
          </a:p>
          <a:p>
            <a:r>
              <a:rPr lang="en-US" baseline="0" dirty="0" smtClean="0"/>
              <a:t>Location recognition via large image databases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25</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Sadly the </a:t>
            </a:r>
            <a:r>
              <a:rPr lang="en-US" dirty="0" err="1" smtClean="0"/>
              <a:t>face.com</a:t>
            </a:r>
            <a:r>
              <a:rPr lang="en-US" baseline="0" dirty="0" smtClean="0"/>
              <a:t> </a:t>
            </a:r>
            <a:r>
              <a:rPr lang="en-US" baseline="0" dirty="0" err="1" smtClean="0"/>
              <a:t>api</a:t>
            </a:r>
            <a:r>
              <a:rPr lang="en-US" baseline="0" dirty="0" smtClean="0"/>
              <a:t> no longer available due to Facebook purchase.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26</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goggles </a:t>
            </a:r>
            <a:r>
              <a:rPr lang="en-US" dirty="0" err="1" smtClean="0"/>
              <a:t>api</a:t>
            </a:r>
            <a:r>
              <a:rPr lang="en-US" dirty="0" smtClean="0"/>
              <a:t> yet. </a:t>
            </a:r>
          </a:p>
          <a:p>
            <a:r>
              <a:rPr lang="en-US" dirty="0" smtClean="0"/>
              <a:t>You</a:t>
            </a:r>
            <a:r>
              <a:rPr lang="en-US" baseline="0" dirty="0" smtClean="0"/>
              <a:t> have to verify that the metadata that you extract from </a:t>
            </a:r>
            <a:r>
              <a:rPr lang="en-US" baseline="0" dirty="0" err="1" smtClean="0"/>
              <a:t>dbpedia</a:t>
            </a:r>
            <a:r>
              <a:rPr lang="en-US" baseline="0" dirty="0" smtClean="0"/>
              <a:t> is in fact correct (there might be several Arthur Griffiths).</a:t>
            </a:r>
          </a:p>
          <a:p>
            <a:r>
              <a:rPr lang="en-US" baseline="0" dirty="0" smtClean="0"/>
              <a:t>While there is certainly some development required, the potential to automatically index large numbers of images is fantastic. </a:t>
            </a:r>
          </a:p>
          <a:p>
            <a:r>
              <a:rPr lang="en-US" baseline="0" dirty="0" smtClean="0"/>
              <a:t>Further developments into expression recognition and emotion are also very promising.</a:t>
            </a:r>
          </a:p>
          <a:p>
            <a:endParaRPr lang="en-US" baseline="0" dirty="0" smtClean="0"/>
          </a:p>
          <a:p>
            <a:r>
              <a:rPr lang="en-US" baseline="0" dirty="0" smtClean="0"/>
              <a:t>Scanning takes 20 seconds. Generating metadata takes 10 minutes.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27</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a:t>
            </a:r>
            <a:r>
              <a:rPr lang="en-US" baseline="0" dirty="0" smtClean="0"/>
              <a:t> from Google+, which uses a similar image recognition algorithm (presumably the same one, actually!). Sunflower; Dublin, Building</a:t>
            </a:r>
          </a:p>
          <a:p>
            <a:endParaRPr lang="en-US" baseline="0" dirty="0" smtClean="0"/>
          </a:p>
        </p:txBody>
      </p:sp>
      <p:sp>
        <p:nvSpPr>
          <p:cNvPr id="4" name="Slide Number Placeholder 3"/>
          <p:cNvSpPr>
            <a:spLocks noGrp="1"/>
          </p:cNvSpPr>
          <p:nvPr>
            <p:ph type="sldNum" sz="quarter" idx="10"/>
          </p:nvPr>
        </p:nvSpPr>
        <p:spPr/>
        <p:txBody>
          <a:bodyPr/>
          <a:lstStyle/>
          <a:p>
            <a:fld id="{55AD7D38-A632-4948-832C-3D8B46859EAC}" type="slidenum">
              <a:rPr lang="en-US" smtClean="0"/>
              <a:t>28</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Even when fully</a:t>
            </a:r>
            <a:r>
              <a:rPr lang="en-US" baseline="0" dirty="0" smtClean="0"/>
              <a:t> documented and meta-data-</a:t>
            </a:r>
            <a:r>
              <a:rPr lang="en-US" baseline="0" dirty="0" err="1" smtClean="0"/>
              <a:t>ed</a:t>
            </a:r>
            <a:r>
              <a:rPr lang="en-US" baseline="0" dirty="0" smtClean="0"/>
              <a:t>, content can still be isolated and its relationships with other items in the same collection or in other collections can be obscure.</a:t>
            </a:r>
          </a:p>
          <a:p>
            <a:endParaRPr lang="en-US" baseline="0" dirty="0" smtClean="0"/>
          </a:p>
          <a:p>
            <a:r>
              <a:rPr lang="en-US" baseline="0" dirty="0" smtClean="0"/>
              <a:t>The subject of the content can also </a:t>
            </a:r>
            <a:r>
              <a:rPr lang="en-US" b="1" baseline="0" dirty="0" smtClean="0"/>
              <a:t>belong in some larger group</a:t>
            </a:r>
            <a:r>
              <a:rPr lang="en-US" baseline="0" dirty="0" smtClean="0"/>
              <a:t>…how do we capture this?</a:t>
            </a:r>
          </a:p>
          <a:p>
            <a:endParaRPr lang="en-US" baseline="0" dirty="0" smtClean="0"/>
          </a:p>
          <a:p>
            <a:r>
              <a:rPr lang="en-US" baseline="0" dirty="0" smtClean="0"/>
              <a:t>Linked open data, again, gives us the groups in which our content belongs, as well as information about other people or places that belong in them. </a:t>
            </a:r>
          </a:p>
          <a:p>
            <a:endParaRPr lang="en-US" baseline="0" dirty="0" smtClean="0"/>
          </a:p>
          <a:p>
            <a:r>
              <a:rPr lang="en-US" baseline="0" dirty="0" smtClean="0"/>
              <a:t>All this information is already out there. </a:t>
            </a:r>
          </a:p>
          <a:p>
            <a:endParaRPr lang="en-US" baseline="0" dirty="0" smtClean="0"/>
          </a:p>
          <a:p>
            <a:r>
              <a:rPr lang="en-US" baseline="0" dirty="0" smtClean="0"/>
              <a:t>How you use this information is up to your imagination!</a:t>
            </a:r>
          </a:p>
        </p:txBody>
      </p:sp>
      <p:sp>
        <p:nvSpPr>
          <p:cNvPr id="4" name="Slide Number Placeholder 3"/>
          <p:cNvSpPr>
            <a:spLocks noGrp="1"/>
          </p:cNvSpPr>
          <p:nvPr>
            <p:ph type="sldNum" sz="quarter" idx="10"/>
          </p:nvPr>
        </p:nvSpPr>
        <p:spPr/>
        <p:txBody>
          <a:bodyPr/>
          <a:lstStyle/>
          <a:p>
            <a:fld id="{55AD7D38-A632-4948-832C-3D8B46859EAC}" type="slidenum">
              <a:rPr lang="en-US" smtClean="0"/>
              <a:t>29</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Indexing</a:t>
            </a:r>
            <a:r>
              <a:rPr lang="en-US" baseline="0" dirty="0" smtClean="0"/>
              <a:t> of text can be very slow and expensive. Extracting the main entities makes new </a:t>
            </a:r>
            <a:r>
              <a:rPr lang="en-US" baseline="0" dirty="0" err="1" smtClean="0"/>
              <a:t>visualisations</a:t>
            </a:r>
            <a:r>
              <a:rPr lang="en-US" baseline="0" dirty="0" smtClean="0"/>
              <a:t> and appreciation of the digital content feasible.</a:t>
            </a:r>
          </a:p>
          <a:p>
            <a:endParaRPr lang="en-US" baseline="0" dirty="0" smtClean="0"/>
          </a:p>
          <a:p>
            <a:r>
              <a:rPr lang="en-US" baseline="0" dirty="0" smtClean="0"/>
              <a:t>Here’s a deposition that accuses Edmond Barrett of </a:t>
            </a:r>
            <a:r>
              <a:rPr lang="en-US" baseline="0" dirty="0" err="1" smtClean="0"/>
              <a:t>misbehaviour</a:t>
            </a:r>
            <a:r>
              <a:rPr lang="en-US" baseline="0" dirty="0" smtClean="0"/>
              <a:t>. </a:t>
            </a:r>
          </a:p>
          <a:p>
            <a:endParaRPr lang="en-US" baseline="0" dirty="0" smtClean="0"/>
          </a:p>
          <a:p>
            <a:r>
              <a:rPr lang="en-US" baseline="0" dirty="0" smtClean="0"/>
              <a:t>We can easily track him to half a dozen other depositions – clearly a tough character.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30</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Search and indexing</a:t>
            </a:r>
            <a:r>
              <a:rPr lang="en-US" baseline="0" dirty="0" smtClean="0"/>
              <a:t> by search engines is badly hampered by poor spelling and punctuation. </a:t>
            </a:r>
          </a:p>
          <a:p>
            <a:endParaRPr lang="en-US" baseline="0" dirty="0" smtClean="0"/>
          </a:p>
          <a:p>
            <a:r>
              <a:rPr lang="en-US" baseline="0" dirty="0" smtClean="0"/>
              <a:t>Archaic language is an extreme case. </a:t>
            </a:r>
          </a:p>
          <a:p>
            <a:endParaRPr lang="en-US" baseline="0" dirty="0" smtClean="0"/>
          </a:p>
          <a:p>
            <a:r>
              <a:rPr lang="en-US" baseline="0" dirty="0" err="1" smtClean="0"/>
              <a:t>Cultura</a:t>
            </a:r>
            <a:r>
              <a:rPr lang="en-US" baseline="0" dirty="0" smtClean="0"/>
              <a:t>, led by TCD) also has exciting technology to help exploring, navigating, annotating and discussing collections (Pintail is a partner)</a:t>
            </a:r>
          </a:p>
          <a:p>
            <a:endParaRPr lang="en-US" baseline="0" dirty="0" smtClean="0"/>
          </a:p>
          <a:p>
            <a:r>
              <a:rPr lang="en-US" baseline="0" dirty="0" smtClean="0"/>
              <a:t>An alternative use case is OCR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31</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enormous</a:t>
            </a:r>
            <a:r>
              <a:rPr lang="en-US" baseline="0" dirty="0" smtClean="0"/>
              <a:t> amounts of photos taken with mobile phones and cameras and shared online (Facebook, </a:t>
            </a:r>
            <a:r>
              <a:rPr lang="en-US" baseline="0" dirty="0" err="1" smtClean="0"/>
              <a:t>Instagram</a:t>
            </a:r>
            <a:r>
              <a:rPr lang="en-US" baseline="0" dirty="0" smtClean="0"/>
              <a:t>, Flickr…) provides more images of more cultural heritage than any memory institution can hope to match. All of these are from stream on Flickr, about </a:t>
            </a:r>
            <a:r>
              <a:rPr lang="en-US" baseline="0" dirty="0" err="1" smtClean="0"/>
              <a:t>Clonmacnoise</a:t>
            </a:r>
            <a:r>
              <a:rPr lang="en-US" baseline="0" dirty="0" smtClean="0"/>
              <a:t>. </a:t>
            </a:r>
          </a:p>
          <a:p>
            <a:endParaRPr lang="en-US" baseline="0" dirty="0" smtClean="0"/>
          </a:p>
          <a:p>
            <a:r>
              <a:rPr lang="en-US" baseline="0" dirty="0" smtClean="0"/>
              <a:t>While images of artworks and indoor items are still best taken by professionals with proper lighting and tripods, anything outdoors can be found online. </a:t>
            </a:r>
          </a:p>
          <a:p>
            <a:endParaRPr lang="en-US" baseline="0" dirty="0" smtClean="0"/>
          </a:p>
          <a:p>
            <a:r>
              <a:rPr lang="en-US" baseline="0" dirty="0" smtClean="0"/>
              <a:t>Because there is a steady stream of photos, current condition, post-flooding or post-storm, for example, can be easily discovered….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4</a:t>
            </a:fld>
            <a:endParaRPr lang="en-US"/>
          </a:p>
        </p:txBody>
      </p:sp>
    </p:spTree>
    <p:extLst>
      <p:ext uri="{BB962C8B-B14F-4D97-AF65-F5344CB8AC3E}">
        <p14:creationId xmlns:p14="http://schemas.microsoft.com/office/powerpoint/2010/main" val="3917863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Going</a:t>
            </a:r>
            <a:r>
              <a:rPr lang="en-US" baseline="0" dirty="0" smtClean="0"/>
              <a:t> beyond the cabinet of curiosities. </a:t>
            </a:r>
          </a:p>
          <a:p>
            <a:endParaRPr lang="en-US" baseline="0" dirty="0" smtClean="0"/>
          </a:p>
          <a:p>
            <a:r>
              <a:rPr lang="en-US" baseline="0" dirty="0" smtClean="0"/>
              <a:t>Providing commentary, description and insight, in multiple languages, perhaps for multiple audiences (school children versus adults)</a:t>
            </a:r>
          </a:p>
          <a:p>
            <a:endParaRPr lang="en-US" baseline="0" dirty="0" smtClean="0"/>
          </a:p>
          <a:p>
            <a:r>
              <a:rPr lang="en-US" baseline="0" dirty="0" smtClean="0"/>
              <a:t>Games engage, encourage return visits, lead to media coverage and profile, bring places and art to life. As does AR. </a:t>
            </a:r>
            <a:endParaRPr lang="en-US" dirty="0" smtClean="0"/>
          </a:p>
          <a:p>
            <a:endParaRPr lang="en-US" dirty="0" smtClean="0"/>
          </a:p>
          <a:p>
            <a:endParaRPr lang="en-US" dirty="0" smtClean="0"/>
          </a:p>
          <a:p>
            <a:r>
              <a:rPr lang="en-US" dirty="0" smtClean="0"/>
              <a:t>External</a:t>
            </a:r>
            <a:r>
              <a:rPr lang="en-US" baseline="0" dirty="0" smtClean="0"/>
              <a:t> non-earned funding makes up the large majority of income for nearly every memory institution.</a:t>
            </a:r>
          </a:p>
          <a:p>
            <a:endParaRPr lang="en-US" baseline="0" dirty="0" smtClean="0"/>
          </a:p>
          <a:p>
            <a:r>
              <a:rPr lang="en-US" baseline="0" dirty="0" smtClean="0"/>
              <a:t>Convincing funders that you delivering public value, educational value, cultural value is key to survival.</a:t>
            </a:r>
          </a:p>
          <a:p>
            <a:endParaRPr lang="en-US" baseline="0" dirty="0" smtClean="0"/>
          </a:p>
          <a:p>
            <a:r>
              <a:rPr lang="en-US" baseline="0" dirty="0" smtClean="0"/>
              <a:t>Convincing sponsors and philanthropists is also very useful! E.g. BNP Paribas and the Museum of Modern Art; U2 and the Ireland fund sponsorship of Music Generation music education programme</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32</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User</a:t>
            </a:r>
            <a:r>
              <a:rPr lang="en-US" baseline="0" dirty="0" smtClean="0"/>
              <a:t> content – use facebook, </a:t>
            </a:r>
            <a:r>
              <a:rPr lang="en-US" baseline="0" dirty="0" err="1" smtClean="0"/>
              <a:t>instagram</a:t>
            </a:r>
            <a:r>
              <a:rPr lang="en-US" baseline="0" dirty="0" smtClean="0"/>
              <a:t>, </a:t>
            </a:r>
            <a:r>
              <a:rPr lang="en-US" baseline="0" dirty="0" err="1" smtClean="0"/>
              <a:t>flickr</a:t>
            </a:r>
            <a:r>
              <a:rPr lang="en-US" baseline="0" dirty="0" smtClean="0"/>
              <a:t> to encourage users to post their images and thoughts in a place that is easily </a:t>
            </a:r>
          </a:p>
          <a:p>
            <a:endParaRPr lang="en-US" baseline="0" dirty="0" smtClean="0"/>
          </a:p>
          <a:p>
            <a:r>
              <a:rPr lang="en-US" baseline="0" dirty="0" smtClean="0"/>
              <a:t>Linked open data needs some technology investment – but offers really exciting and powerful possibilities to place your content in context, to add related and relevant material from across the web. For free. And to contribute some of your own material to the same global initiative.</a:t>
            </a:r>
          </a:p>
          <a:p>
            <a:endParaRPr lang="en-US" baseline="0" dirty="0" smtClean="0"/>
          </a:p>
          <a:p>
            <a:r>
              <a:rPr lang="en-US" baseline="0" dirty="0" smtClean="0"/>
              <a:t>Maps are ubiquitous and really useful. If you’re not already on Google maps, get listed; more and more people use maps as the primary search environment. Look at geo-enabling your content, to make it more interesting and more re-usable.</a:t>
            </a:r>
          </a:p>
          <a:p>
            <a:endParaRPr lang="en-US" baseline="0" dirty="0" smtClean="0"/>
          </a:p>
          <a:p>
            <a:r>
              <a:rPr lang="en-US" baseline="0" dirty="0" smtClean="0"/>
              <a:t>AR  - on a street near you? </a:t>
            </a:r>
          </a:p>
          <a:p>
            <a:endParaRPr lang="en-US" baseline="0" dirty="0" smtClean="0"/>
          </a:p>
          <a:p>
            <a:r>
              <a:rPr lang="en-US" baseline="0" dirty="0" smtClean="0"/>
              <a:t>Experiment with google goggles – their potential, and that of image recognition, is immense. While there is a lot more to the Net than Google, they do have a disproportionate amount of interesting technology just now. </a:t>
            </a:r>
          </a:p>
          <a:p>
            <a:endParaRPr lang="en-US" baseline="0" dirty="0" smtClean="0"/>
          </a:p>
          <a:p>
            <a:r>
              <a:rPr lang="en-US" baseline="0" dirty="0" smtClean="0"/>
              <a:t>Take a look at </a:t>
            </a:r>
            <a:r>
              <a:rPr lang="en-US" baseline="0" dirty="0" err="1" smtClean="0"/>
              <a:t>cultura</a:t>
            </a:r>
            <a:r>
              <a:rPr lang="en-US" baseline="0" dirty="0" smtClean="0"/>
              <a:t> – it may inspire you. </a:t>
            </a:r>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33</a:t>
            </a:fld>
            <a:endParaRPr lang="en-US"/>
          </a:p>
        </p:txBody>
      </p:sp>
    </p:spTree>
    <p:extLst>
      <p:ext uri="{BB962C8B-B14F-4D97-AF65-F5344CB8AC3E}">
        <p14:creationId xmlns:p14="http://schemas.microsoft.com/office/powerpoint/2010/main" val="3392414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very pleasant art browsing experience</a:t>
            </a:r>
          </a:p>
          <a:p>
            <a:endParaRPr lang="en-US" baseline="0" dirty="0" smtClean="0"/>
          </a:p>
          <a:p>
            <a:r>
              <a:rPr lang="en-US" baseline="0" dirty="0" smtClean="0"/>
              <a:t>But more – comment and discuss. </a:t>
            </a:r>
          </a:p>
          <a:p>
            <a:endParaRPr lang="en-US" baseline="0" dirty="0" smtClean="0"/>
          </a:p>
          <a:p>
            <a:r>
              <a:rPr lang="en-US" baseline="0" dirty="0" smtClean="0"/>
              <a:t>And more – make new connections, to help to build the knowledge base. </a:t>
            </a:r>
          </a:p>
          <a:p>
            <a:endParaRPr lang="en-US" baseline="0" dirty="0" smtClean="0"/>
          </a:p>
          <a:p>
            <a:r>
              <a:rPr lang="en-US" baseline="0" dirty="0" smtClean="0"/>
              <a:t>The more users, the more value.</a:t>
            </a:r>
          </a:p>
          <a:p>
            <a:endParaRPr lang="en-US" baseline="0" dirty="0" smtClean="0"/>
          </a:p>
          <a:p>
            <a:r>
              <a:rPr lang="en-US" baseline="0" dirty="0" smtClean="0"/>
              <a:t>The application is open source to encourage others….</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5</a:t>
            </a:fld>
            <a:endParaRPr lang="en-US"/>
          </a:p>
        </p:txBody>
      </p:sp>
    </p:spTree>
    <p:extLst>
      <p:ext uri="{BB962C8B-B14F-4D97-AF65-F5344CB8AC3E}">
        <p14:creationId xmlns:p14="http://schemas.microsoft.com/office/powerpoint/2010/main" val="391786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Crowd-sourcing</a:t>
            </a:r>
            <a:r>
              <a:rPr lang="en-US" baseline="0" dirty="0" smtClean="0"/>
              <a:t> brings together interested individuals and groups from across the internet, focused on specific topics. </a:t>
            </a:r>
          </a:p>
          <a:p>
            <a:endParaRPr lang="en-US" baseline="0" dirty="0" smtClean="0"/>
          </a:p>
          <a:p>
            <a:r>
              <a:rPr lang="en-US" baseline="0" dirty="0" smtClean="0"/>
              <a:t>The Net finally assembles user groups from around the world that are both large and locally-focused. Social media has made people comfortable with uploading and contributing. </a:t>
            </a:r>
          </a:p>
          <a:p>
            <a:endParaRPr lang="en-US" baseline="0" dirty="0" smtClean="0"/>
          </a:p>
          <a:p>
            <a:r>
              <a:rPr lang="en-US" baseline="0" dirty="0" err="1" smtClean="0"/>
              <a:t>Historypin</a:t>
            </a:r>
            <a:r>
              <a:rPr lang="en-US" baseline="0" dirty="0" smtClean="0"/>
              <a:t> is a really nice example, delivered by a non-profit but very professionally done. </a:t>
            </a:r>
          </a:p>
          <a:p>
            <a:endParaRPr lang="en-US" baseline="0" dirty="0" smtClean="0"/>
          </a:p>
          <a:p>
            <a:r>
              <a:rPr lang="en-US" baseline="0" dirty="0" smtClean="0"/>
              <a:t>As you can see, it combines several of the key developments in recent web history – user photographs and uploads, geographical referencing (geo-tagging), and a collaborative user environment. The ‘pinning’ concept was </a:t>
            </a:r>
            <a:r>
              <a:rPr lang="en-US" baseline="0" dirty="0" err="1" smtClean="0"/>
              <a:t>popularised</a:t>
            </a:r>
            <a:r>
              <a:rPr lang="en-US" baseline="0" dirty="0" smtClean="0"/>
              <a:t> by the immensely popular </a:t>
            </a:r>
            <a:r>
              <a:rPr lang="en-US" baseline="0" dirty="0" err="1" smtClean="0"/>
              <a:t>pinterest</a:t>
            </a:r>
            <a:r>
              <a:rPr lang="en-US" baseline="0" dirty="0" smtClean="0"/>
              <a:t> (run from a flat until summer 2011, rejected by a publisher of magazines in 2010, third largest social media site by March 2012, valued at 2.5B$  in Feb 2013)</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6</a:t>
            </a:fld>
            <a:endParaRPr lang="en-US"/>
          </a:p>
        </p:txBody>
      </p:sp>
    </p:spTree>
    <p:extLst>
      <p:ext uri="{BB962C8B-B14F-4D97-AF65-F5344CB8AC3E}">
        <p14:creationId xmlns:p14="http://schemas.microsoft.com/office/powerpoint/2010/main" val="1728649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Many cultural heritage</a:t>
            </a:r>
            <a:r>
              <a:rPr lang="en-US" baseline="0" dirty="0" smtClean="0"/>
              <a:t> sites enable user annotation and upload, in order to enhance what they already hold, and to help to build longer-term relationships with users. </a:t>
            </a:r>
          </a:p>
          <a:p>
            <a:endParaRPr lang="en-US" baseline="0" dirty="0" smtClean="0"/>
          </a:p>
          <a:p>
            <a:r>
              <a:rPr lang="en-US" baseline="0" dirty="0" smtClean="0"/>
              <a:t>Many also use maps, to link the cultural heritage material to the landscape and provide an easy way to relate the material to other geo-linked material, both cultural heritage and otherwise. We all inhabit the same locations… just in different times. </a:t>
            </a:r>
          </a:p>
          <a:p>
            <a:endParaRPr lang="en-US" baseline="0" dirty="0" smtClean="0"/>
          </a:p>
          <a:p>
            <a:r>
              <a:rPr lang="en-US" baseline="0" dirty="0" smtClean="0"/>
              <a:t>So here’s a user who was seeking his ancestors in Kiltrone, Robeen, co. Mayo.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7</a:t>
            </a:fld>
            <a:endParaRPr lang="en-US"/>
          </a:p>
        </p:txBody>
      </p:sp>
    </p:spTree>
    <p:extLst>
      <p:ext uri="{BB962C8B-B14F-4D97-AF65-F5344CB8AC3E}">
        <p14:creationId xmlns:p14="http://schemas.microsoft.com/office/powerpoint/2010/main" val="1810172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Having</a:t>
            </a:r>
            <a:r>
              <a:rPr lang="en-US" baseline="0" dirty="0" smtClean="0"/>
              <a:t> found his ancestor in the GV database, he was able to upload a picture of the house where his grandfather was born, and find the holding on the Griffiths Valuation maps… and also on modern maps.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8</a:t>
            </a:fld>
            <a:endParaRPr lang="en-US"/>
          </a:p>
        </p:txBody>
      </p:sp>
    </p:spTree>
    <p:extLst>
      <p:ext uri="{BB962C8B-B14F-4D97-AF65-F5344CB8AC3E}">
        <p14:creationId xmlns:p14="http://schemas.microsoft.com/office/powerpoint/2010/main" val="1572746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Another</a:t>
            </a:r>
            <a:r>
              <a:rPr lang="en-US" baseline="0" dirty="0" smtClean="0"/>
              <a:t> example of an excellent service that can be built when many providers work together. Built by the University of Portsmouth and Swiss company </a:t>
            </a:r>
            <a:r>
              <a:rPr lang="en-US" baseline="0" dirty="0" err="1" smtClean="0"/>
              <a:t>Klokan</a:t>
            </a:r>
            <a:r>
              <a:rPr lang="en-US" baseline="0" dirty="0" smtClean="0"/>
              <a:t>.</a:t>
            </a:r>
          </a:p>
          <a:p>
            <a:endParaRPr lang="en-US" baseline="0" dirty="0" smtClean="0"/>
          </a:p>
          <a:p>
            <a:r>
              <a:rPr lang="en-US" baseline="0" dirty="0" smtClean="0"/>
              <a:t>Content IPR remains with the map owners – but this does not stop an excellent service being provided. </a:t>
            </a:r>
          </a:p>
          <a:p>
            <a:endParaRPr lang="en-US" baseline="0" dirty="0" smtClean="0"/>
          </a:p>
          <a:p>
            <a:r>
              <a:rPr lang="en-US" baseline="0" dirty="0" smtClean="0"/>
              <a:t>You can spend a lot of time enjoying </a:t>
            </a:r>
            <a:r>
              <a:rPr lang="en-US" baseline="0" smtClean="0"/>
              <a:t>this resource!</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9</a:t>
            </a:fld>
            <a:endParaRPr lang="en-US"/>
          </a:p>
        </p:txBody>
      </p:sp>
    </p:spTree>
    <p:extLst>
      <p:ext uri="{BB962C8B-B14F-4D97-AF65-F5344CB8AC3E}">
        <p14:creationId xmlns:p14="http://schemas.microsoft.com/office/powerpoint/2010/main" val="2624259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a:t>
            </a:r>
            <a:r>
              <a:rPr lang="en-US" baseline="0" dirty="0" smtClean="0"/>
              <a:t> there is untold amounts of data online, its intended audience has always been humans. </a:t>
            </a:r>
          </a:p>
          <a:p>
            <a:endParaRPr lang="en-US" baseline="0" dirty="0" smtClean="0"/>
          </a:p>
          <a:p>
            <a:r>
              <a:rPr lang="en-US" baseline="0" dirty="0" smtClean="0"/>
              <a:t>This does not make it easier to process with computers, or to link together automatically. </a:t>
            </a:r>
          </a:p>
          <a:p>
            <a:endParaRPr lang="en-US" baseline="0" dirty="0" smtClean="0"/>
          </a:p>
          <a:p>
            <a:r>
              <a:rPr lang="en-US" baseline="0" dirty="0" smtClean="0"/>
              <a:t>But it would be a very useful thing to be able to do (a) to link things together and (b) to associate some sort of ‘meaning’ with the online text, and establish the relationships that exist between different people, places, organisations, events, etc. </a:t>
            </a:r>
          </a:p>
          <a:p>
            <a:endParaRPr lang="en-US" baseline="0" dirty="0" smtClean="0"/>
          </a:p>
          <a:p>
            <a:r>
              <a:rPr lang="en-US" baseline="0" dirty="0" smtClean="0"/>
              <a:t>A very simple but powerful model has been developed and is in widespread use  - the resource description framework  (RDF); huge stores of data are represented and linked using RDF in a ‘linked open data’ cloud. </a:t>
            </a:r>
            <a:endParaRPr lang="en-US" dirty="0"/>
          </a:p>
        </p:txBody>
      </p:sp>
      <p:sp>
        <p:nvSpPr>
          <p:cNvPr id="4" name="Slide Number Placeholder 3"/>
          <p:cNvSpPr>
            <a:spLocks noGrp="1"/>
          </p:cNvSpPr>
          <p:nvPr>
            <p:ph type="sldNum" sz="quarter" idx="10"/>
          </p:nvPr>
        </p:nvSpPr>
        <p:spPr/>
        <p:txBody>
          <a:bodyPr/>
          <a:lstStyle/>
          <a:p>
            <a:fld id="{55AD7D38-A632-4948-832C-3D8B46859EAC}" type="slidenum">
              <a:rPr lang="en-US" smtClean="0"/>
              <a:t>10</a:t>
            </a:fld>
            <a:endParaRPr lang="en-US"/>
          </a:p>
        </p:txBody>
      </p:sp>
    </p:spTree>
    <p:extLst>
      <p:ext uri="{BB962C8B-B14F-4D97-AF65-F5344CB8AC3E}">
        <p14:creationId xmlns:p14="http://schemas.microsoft.com/office/powerpoint/2010/main" val="2624259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p>
            <a:fld id="{61D8378D-14A8-644E-A930-C3F3C8A5185E}" type="datetimeFigureOut">
              <a:rPr lang="en-US" smtClean="0"/>
              <a:t>15/06/2013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2233966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1D8378D-14A8-644E-A930-C3F3C8A5185E}" type="datetimeFigureOut">
              <a:rPr lang="en-US" smtClean="0"/>
              <a:t>15/06/2013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3414566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1D8378D-14A8-644E-A930-C3F3C8A5185E}" type="datetimeFigureOut">
              <a:rPr lang="en-US" smtClean="0"/>
              <a:t>15/06/2013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3804794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idx="1"/>
          </p:nvPr>
        </p:nvSpPr>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p>
            <a:fld id="{61D8378D-14A8-644E-A930-C3F3C8A5185E}" type="datetimeFigureOut">
              <a:rPr lang="en-US" smtClean="0"/>
              <a:t>15/06/2013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944664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61D8378D-14A8-644E-A930-C3F3C8A5185E}" type="datetimeFigureOut">
              <a:rPr lang="en-US" smtClean="0"/>
              <a:t>15/06/2013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4148388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4"/>
          <p:cNvSpPr>
            <a:spLocks noGrp="1"/>
          </p:cNvSpPr>
          <p:nvPr>
            <p:ph type="dt" sz="half" idx="10"/>
          </p:nvPr>
        </p:nvSpPr>
        <p:spPr/>
        <p:txBody>
          <a:bodyPr/>
          <a:lstStyle/>
          <a:p>
            <a:fld id="{61D8378D-14A8-644E-A930-C3F3C8A5185E}" type="datetimeFigureOut">
              <a:rPr lang="en-US" smtClean="0"/>
              <a:t>15/06/2013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2041364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6"/>
          <p:cNvSpPr>
            <a:spLocks noGrp="1"/>
          </p:cNvSpPr>
          <p:nvPr>
            <p:ph type="dt" sz="half" idx="10"/>
          </p:nvPr>
        </p:nvSpPr>
        <p:spPr/>
        <p:txBody>
          <a:bodyPr/>
          <a:lstStyle/>
          <a:p>
            <a:fld id="{61D8378D-14A8-644E-A930-C3F3C8A5185E}" type="datetimeFigureOut">
              <a:rPr lang="en-US" smtClean="0"/>
              <a:t>15/06/2013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2151611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2"/>
          <p:cNvSpPr>
            <a:spLocks noGrp="1"/>
          </p:cNvSpPr>
          <p:nvPr>
            <p:ph type="dt" sz="half" idx="10"/>
          </p:nvPr>
        </p:nvSpPr>
        <p:spPr/>
        <p:txBody>
          <a:bodyPr/>
          <a:lstStyle/>
          <a:p>
            <a:fld id="{61D8378D-14A8-644E-A930-C3F3C8A5185E}" type="datetimeFigureOut">
              <a:rPr lang="en-US" smtClean="0"/>
              <a:t>15/06/2013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23467619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1D8378D-14A8-644E-A930-C3F3C8A5185E}" type="datetimeFigureOut">
              <a:rPr lang="en-US" smtClean="0"/>
              <a:t>15/06/2013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979258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1D8378D-14A8-644E-A930-C3F3C8A5185E}" type="datetimeFigureOut">
              <a:rPr lang="en-US" smtClean="0"/>
              <a:t>15/06/2013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664610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61D8378D-14A8-644E-A930-C3F3C8A5185E}" type="datetimeFigureOut">
              <a:rPr lang="en-US" smtClean="0"/>
              <a:t>15/06/2013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CB314F6-B920-E34C-9751-7974C4939B99}" type="slidenum">
              <a:rPr lang="en-US" smtClean="0"/>
              <a:t>‹#›</a:t>
            </a:fld>
            <a:endParaRPr lang="en-US"/>
          </a:p>
        </p:txBody>
      </p:sp>
    </p:spTree>
    <p:extLst>
      <p:ext uri="{BB962C8B-B14F-4D97-AF65-F5344CB8AC3E}">
        <p14:creationId xmlns:p14="http://schemas.microsoft.com/office/powerpoint/2010/main" val="121474310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D8378D-14A8-644E-A930-C3F3C8A5185E}" type="datetimeFigureOut">
              <a:rPr lang="en-US" smtClean="0"/>
              <a:t>15/06/2013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B314F6-B920-E34C-9751-7974C4939B99}" type="slidenum">
              <a:rPr lang="en-US" smtClean="0"/>
              <a:t>‹#›</a:t>
            </a:fld>
            <a:endParaRPr lang="en-US"/>
          </a:p>
        </p:txBody>
      </p:sp>
    </p:spTree>
    <p:extLst>
      <p:ext uri="{BB962C8B-B14F-4D97-AF65-F5344CB8AC3E}">
        <p14:creationId xmlns:p14="http://schemas.microsoft.com/office/powerpoint/2010/main" val="1200003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7" Type="http://schemas.openxmlformats.org/officeDocument/2006/relationships/image" Target="../media/image20.png"/><Relationship Id="rId1" Type="http://schemas.openxmlformats.org/officeDocument/2006/relationships/themeOverride" Target="../theme/themeOverride1.x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7"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 Id="rId6" Type="http://schemas.openxmlformats.org/officeDocument/2006/relationships/image" Target="../media/image46.png"/><Relationship Id="rId7"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3" Type="http://schemas.openxmlformats.org/officeDocument/2006/relationships/image" Target="../media/image48.png"/><Relationship Id="rId4" Type="http://schemas.openxmlformats.org/officeDocument/2006/relationships/image" Target="../media/image44.png"/><Relationship Id="rId5" Type="http://schemas.openxmlformats.org/officeDocument/2006/relationships/image" Target="../media/image49.png"/><Relationship Id="rId6"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4" Type="http://schemas.openxmlformats.org/officeDocument/2006/relationships/image" Target="../media/image17.png"/><Relationship Id="rId5" Type="http://schemas.openxmlformats.org/officeDocument/2006/relationships/image" Target="../media/image53.png"/><Relationship Id="rId6" Type="http://schemas.openxmlformats.org/officeDocument/2006/relationships/image" Target="../media/image54.png"/><Relationship Id="rId7" Type="http://schemas.openxmlformats.org/officeDocument/2006/relationships/image" Target="../media/image44.png"/><Relationship Id="rId8" Type="http://schemas.openxmlformats.org/officeDocument/2006/relationships/image" Target="../media/image55.png"/><Relationship Id="rId1" Type="http://schemas.openxmlformats.org/officeDocument/2006/relationships/themeOverride" Target="../theme/themeOverride2.xml"/><Relationship Id="rId2"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4" Type="http://schemas.openxmlformats.org/officeDocument/2006/relationships/image" Target="../media/image56.png"/><Relationship Id="rId5" Type="http://schemas.openxmlformats.org/officeDocument/2006/relationships/image" Target="../media/image57.png"/><Relationship Id="rId6" Type="http://schemas.openxmlformats.org/officeDocument/2006/relationships/image" Target="../media/image58.png"/><Relationship Id="rId7" Type="http://schemas.openxmlformats.org/officeDocument/2006/relationships/image" Target="../media/image59.png"/><Relationship Id="rId8" Type="http://schemas.openxmlformats.org/officeDocument/2006/relationships/image" Target="../media/image60.png"/><Relationship Id="rId9" Type="http://schemas.openxmlformats.org/officeDocument/2006/relationships/image" Target="../media/image61.png"/><Relationship Id="rId10" Type="http://schemas.openxmlformats.org/officeDocument/2006/relationships/image" Target="../media/image62.png"/><Relationship Id="rId11" Type="http://schemas.openxmlformats.org/officeDocument/2006/relationships/image" Target="../media/image63.png"/><Relationship Id="rId1" Type="http://schemas.openxmlformats.org/officeDocument/2006/relationships/themeOverride" Target="../theme/themeOverride3.xml"/><Relationship Id="rId2"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4" Type="http://schemas.openxmlformats.org/officeDocument/2006/relationships/image" Target="../media/image17.png"/><Relationship Id="rId5" Type="http://schemas.openxmlformats.org/officeDocument/2006/relationships/image" Target="../media/image44.png"/><Relationship Id="rId6" Type="http://schemas.openxmlformats.org/officeDocument/2006/relationships/image" Target="../media/image64.png"/><Relationship Id="rId7" Type="http://schemas.openxmlformats.org/officeDocument/2006/relationships/image" Target="../media/image65.png"/><Relationship Id="rId8" Type="http://schemas.openxmlformats.org/officeDocument/2006/relationships/image" Target="../media/image66.png"/><Relationship Id="rId9" Type="http://schemas.openxmlformats.org/officeDocument/2006/relationships/image" Target="../media/image67.png"/><Relationship Id="rId10" Type="http://schemas.openxmlformats.org/officeDocument/2006/relationships/image" Target="../media/image68.png"/><Relationship Id="rId1" Type="http://schemas.openxmlformats.org/officeDocument/2006/relationships/themeOverride" Target="../theme/themeOverride4.xml"/><Relationship Id="rId2"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69.png"/><Relationship Id="rId4" Type="http://schemas.openxmlformats.org/officeDocument/2006/relationships/image" Target="../media/image75.png"/><Relationship Id="rId5" Type="http://schemas.openxmlformats.org/officeDocument/2006/relationships/image" Target="../media/image76.png"/><Relationship Id="rId6"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4" Type="http://schemas.openxmlformats.org/officeDocument/2006/relationships/image" Target="../media/image77.png"/><Relationship Id="rId5" Type="http://schemas.openxmlformats.org/officeDocument/2006/relationships/image" Target="../media/image78.png"/><Relationship Id="rId6" Type="http://schemas.openxmlformats.org/officeDocument/2006/relationships/image" Target="../media/image79.png"/><Relationship Id="rId7" Type="http://schemas.openxmlformats.org/officeDocument/2006/relationships/image" Target="../media/image80.png"/><Relationship Id="rId8" Type="http://schemas.openxmlformats.org/officeDocument/2006/relationships/image" Target="../media/image81.png"/><Relationship Id="rId9" Type="http://schemas.openxmlformats.org/officeDocument/2006/relationships/image" Target="../media/image82.png"/><Relationship Id="rId1" Type="http://schemas.openxmlformats.org/officeDocument/2006/relationships/themeOverride" Target="../theme/themeOverride5.xml"/><Relationship Id="rId2"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1" Type="http://schemas.openxmlformats.org/officeDocument/2006/relationships/image" Target="../media/image40.png"/><Relationship Id="rId12" Type="http://schemas.openxmlformats.org/officeDocument/2006/relationships/image" Target="../media/image88.png"/><Relationship Id="rId1" Type="http://schemas.openxmlformats.org/officeDocument/2006/relationships/themeOverride" Target="../theme/themeOverride6.xml"/><Relationship Id="rId2" Type="http://schemas.openxmlformats.org/officeDocument/2006/relationships/slideLayout" Target="../slideLayouts/slideLayout2.xml"/><Relationship Id="rId3" Type="http://schemas.openxmlformats.org/officeDocument/2006/relationships/notesSlide" Target="../notesSlides/notesSlide31.xml"/><Relationship Id="rId4" Type="http://schemas.openxmlformats.org/officeDocument/2006/relationships/image" Target="../media/image77.png"/><Relationship Id="rId5" Type="http://schemas.openxmlformats.org/officeDocument/2006/relationships/image" Target="../media/image83.png"/><Relationship Id="rId6" Type="http://schemas.openxmlformats.org/officeDocument/2006/relationships/image" Target="../media/image84.png"/><Relationship Id="rId7" Type="http://schemas.openxmlformats.org/officeDocument/2006/relationships/image" Target="../media/image85.png"/><Relationship Id="rId8" Type="http://schemas.openxmlformats.org/officeDocument/2006/relationships/image" Target="../media/image80.png"/><Relationship Id="rId9" Type="http://schemas.openxmlformats.org/officeDocument/2006/relationships/image" Target="../media/image86.png"/><Relationship Id="rId10" Type="http://schemas.openxmlformats.org/officeDocument/2006/relationships/image" Target="../media/image8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2">
                    <a:lumMod val="60000"/>
                    <a:lumOff val="40000"/>
                  </a:schemeClr>
                </a:solidFill>
              </a:rPr>
              <a:t>Digitisation of Cultural Heritage</a:t>
            </a:r>
            <a:endParaRPr lang="en-US" dirty="0">
              <a:solidFill>
                <a:schemeClr val="tx2">
                  <a:lumMod val="60000"/>
                  <a:lumOff val="40000"/>
                </a:schemeClr>
              </a:solidFill>
            </a:endParaRPr>
          </a:p>
        </p:txBody>
      </p:sp>
      <p:sp>
        <p:nvSpPr>
          <p:cNvPr id="3" name="Content Placeholder 2"/>
          <p:cNvSpPr>
            <a:spLocks noGrp="1"/>
          </p:cNvSpPr>
          <p:nvPr>
            <p:ph idx="1"/>
          </p:nvPr>
        </p:nvSpPr>
        <p:spPr>
          <a:xfrm>
            <a:off x="457200" y="1600201"/>
            <a:ext cx="8229600" cy="2633044"/>
          </a:xfrm>
        </p:spPr>
        <p:txBody>
          <a:bodyPr>
            <a:normAutofit/>
          </a:bodyPr>
          <a:lstStyle/>
          <a:p>
            <a:pPr marL="0" indent="0" algn="ctr">
              <a:buNone/>
            </a:pPr>
            <a:r>
              <a:rPr lang="en-US" sz="4800" dirty="0" smtClean="0"/>
              <a:t>Today’s Innovations </a:t>
            </a:r>
          </a:p>
          <a:p>
            <a:pPr marL="0" indent="0" algn="ctr">
              <a:buNone/>
            </a:pPr>
            <a:r>
              <a:rPr lang="en-US" sz="4800" dirty="0" smtClean="0"/>
              <a:t>And</a:t>
            </a:r>
          </a:p>
          <a:p>
            <a:pPr marL="0" indent="0" algn="ctr">
              <a:buNone/>
            </a:pPr>
            <a:r>
              <a:rPr lang="en-US" sz="4800" dirty="0" smtClean="0"/>
              <a:t>Tomorrow’s Promise</a:t>
            </a:r>
            <a:endParaRPr lang="en-US" sz="4800" dirty="0"/>
          </a:p>
        </p:txBody>
      </p:sp>
      <p:sp>
        <p:nvSpPr>
          <p:cNvPr id="4" name="TextBox 3"/>
          <p:cNvSpPr txBox="1"/>
          <p:nvPr/>
        </p:nvSpPr>
        <p:spPr>
          <a:xfrm>
            <a:off x="2366102" y="5137882"/>
            <a:ext cx="2827855" cy="584776"/>
          </a:xfrm>
          <a:prstGeom prst="rect">
            <a:avLst/>
          </a:prstGeom>
          <a:noFill/>
        </p:spPr>
        <p:txBody>
          <a:bodyPr wrap="none" rtlCol="0">
            <a:spAutoFit/>
          </a:bodyPr>
          <a:lstStyle/>
          <a:p>
            <a:r>
              <a:rPr lang="en-US" dirty="0" smtClean="0"/>
              <a:t>Ciaran Clissmann, Pintail Ltd</a:t>
            </a:r>
          </a:p>
          <a:p>
            <a:pPr algn="ctr"/>
            <a:r>
              <a:rPr lang="en-US" sz="1400" dirty="0" smtClean="0"/>
              <a:t>	</a:t>
            </a:r>
            <a:r>
              <a:rPr lang="en-US" sz="1400" dirty="0" err="1" smtClean="0"/>
              <a:t>ciaran.clissmann@pintail.eu</a:t>
            </a:r>
            <a:endParaRPr lang="en-US" sz="1400" dirty="0"/>
          </a:p>
        </p:txBody>
      </p:sp>
    </p:spTree>
    <p:extLst>
      <p:ext uri="{BB962C8B-B14F-4D97-AF65-F5344CB8AC3E}">
        <p14:creationId xmlns:p14="http://schemas.microsoft.com/office/powerpoint/2010/main" val="8724683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313617"/>
            <a:ext cx="9144000" cy="6029661"/>
          </a:xfrm>
          <a:prstGeom prst="rect">
            <a:avLst/>
          </a:prstGeom>
        </p:spPr>
      </p:pic>
      <p:sp>
        <p:nvSpPr>
          <p:cNvPr id="2" name="Title 1"/>
          <p:cNvSpPr>
            <a:spLocks noGrp="1"/>
          </p:cNvSpPr>
          <p:nvPr>
            <p:ph type="title"/>
          </p:nvPr>
        </p:nvSpPr>
        <p:spPr>
          <a:xfrm>
            <a:off x="3101667" y="0"/>
            <a:ext cx="6042333" cy="624201"/>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a:solidFill>
                  <a:schemeClr val="bg1"/>
                </a:solidFill>
                <a:latin typeface="+mn-lt"/>
                <a:ea typeface="+mn-ea"/>
                <a:cs typeface="+mn-cs"/>
              </a:rPr>
              <a:t>Linking the data</a:t>
            </a:r>
          </a:p>
        </p:txBody>
      </p:sp>
      <p:sp>
        <p:nvSpPr>
          <p:cNvPr id="3" name="Content Placeholder 2"/>
          <p:cNvSpPr>
            <a:spLocks noGrp="1"/>
          </p:cNvSpPr>
          <p:nvPr>
            <p:ph idx="1"/>
          </p:nvPr>
        </p:nvSpPr>
        <p:spPr>
          <a:xfrm>
            <a:off x="0" y="5645702"/>
            <a:ext cx="9070059" cy="1212298"/>
          </a:xfrm>
          <a:solidFill>
            <a:schemeClr val="bg1">
              <a:alpha val="66000"/>
            </a:schemeClr>
          </a:solidFill>
        </p:spPr>
        <p:txBody>
          <a:bodyPr>
            <a:normAutofit fontScale="85000" lnSpcReduction="20000"/>
          </a:bodyPr>
          <a:lstStyle/>
          <a:p>
            <a:r>
              <a:rPr lang="en-US" dirty="0" smtClean="0"/>
              <a:t>Websites are for people. </a:t>
            </a:r>
            <a:r>
              <a:rPr lang="en-US" b="1" dirty="0" smtClean="0"/>
              <a:t>Linked Open Data </a:t>
            </a:r>
            <a:r>
              <a:rPr lang="en-US" dirty="0" smtClean="0"/>
              <a:t>lets computers combine online databases by giving </a:t>
            </a:r>
            <a:r>
              <a:rPr lang="en-US" i="1" dirty="0" smtClean="0"/>
              <a:t>meaning</a:t>
            </a:r>
            <a:r>
              <a:rPr lang="en-US" dirty="0" smtClean="0"/>
              <a:t> to words.</a:t>
            </a:r>
          </a:p>
          <a:p>
            <a:r>
              <a:rPr lang="en-US" dirty="0" smtClean="0"/>
              <a:t>LOD links massive data sets across the web – for free.</a:t>
            </a:r>
          </a:p>
        </p:txBody>
      </p:sp>
    </p:spTree>
    <p:extLst>
      <p:ext uri="{BB962C8B-B14F-4D97-AF65-F5344CB8AC3E}">
        <p14:creationId xmlns:p14="http://schemas.microsoft.com/office/powerpoint/2010/main" val="7402498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6" name="Picture 15"/>
          <p:cNvPicPr>
            <a:picLocks noChangeAspect="1"/>
          </p:cNvPicPr>
          <p:nvPr/>
        </p:nvPicPr>
        <p:blipFill>
          <a:blip r:embed="rId4">
            <a:alphaModFix amt="22000"/>
          </a:blip>
          <a:stretch>
            <a:fillRect/>
          </a:stretch>
        </p:blipFill>
        <p:spPr>
          <a:xfrm>
            <a:off x="-897733" y="-379564"/>
            <a:ext cx="11516360" cy="7594023"/>
          </a:xfrm>
          <a:prstGeom prst="rect">
            <a:avLst/>
          </a:prstGeom>
        </p:spPr>
      </p:pic>
      <p:sp>
        <p:nvSpPr>
          <p:cNvPr id="2" name="Title 1"/>
          <p:cNvSpPr>
            <a:spLocks noGrp="1"/>
          </p:cNvSpPr>
          <p:nvPr>
            <p:ph type="title"/>
          </p:nvPr>
        </p:nvSpPr>
        <p:spPr>
          <a:xfrm>
            <a:off x="1733983" y="0"/>
            <a:ext cx="7410018" cy="711186"/>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a:solidFill>
                  <a:schemeClr val="bg1"/>
                </a:solidFill>
                <a:latin typeface="+mn-lt"/>
                <a:ea typeface="+mn-ea"/>
                <a:cs typeface="+mn-cs"/>
              </a:rPr>
              <a:t>Linked Open Data and </a:t>
            </a:r>
            <a:r>
              <a:rPr lang="en-US" sz="3200" dirty="0" smtClean="0">
                <a:solidFill>
                  <a:schemeClr val="bg1"/>
                </a:solidFill>
                <a:latin typeface="+mn-lt"/>
                <a:ea typeface="+mn-ea"/>
                <a:cs typeface="+mn-cs"/>
              </a:rPr>
              <a:t>Digital Cultural Heritage </a:t>
            </a:r>
            <a:endParaRPr lang="en-US" sz="3200" dirty="0">
              <a:solidFill>
                <a:schemeClr val="bg1"/>
              </a:solidFill>
              <a:latin typeface="+mn-lt"/>
              <a:ea typeface="+mn-ea"/>
              <a:cs typeface="+mn-cs"/>
            </a:endParaRPr>
          </a:p>
        </p:txBody>
      </p:sp>
      <p:sp>
        <p:nvSpPr>
          <p:cNvPr id="6" name="TextBox 5"/>
          <p:cNvSpPr txBox="1"/>
          <p:nvPr/>
        </p:nvSpPr>
        <p:spPr>
          <a:xfrm>
            <a:off x="140022" y="1232308"/>
            <a:ext cx="6250775" cy="923330"/>
          </a:xfrm>
          <a:prstGeom prst="rect">
            <a:avLst/>
          </a:prstGeom>
          <a:solidFill>
            <a:schemeClr val="bg1">
              <a:alpha val="55000"/>
            </a:schemeClr>
          </a:solidFill>
        </p:spPr>
        <p:txBody>
          <a:bodyPr wrap="square" rtlCol="0">
            <a:spAutoFit/>
          </a:bodyPr>
          <a:lstStyle/>
          <a:p>
            <a:pPr marL="285750" indent="-285750">
              <a:buFont typeface="Arial"/>
              <a:buChar char="•"/>
            </a:pPr>
            <a:r>
              <a:rPr lang="en-US" dirty="0" smtClean="0"/>
              <a:t>This is a small part of the LOD cloud.</a:t>
            </a:r>
          </a:p>
          <a:p>
            <a:pPr marL="285750" indent="-285750">
              <a:buFont typeface="Arial"/>
              <a:buChar char="•"/>
            </a:pPr>
            <a:r>
              <a:rPr lang="en-US" dirty="0" smtClean="0"/>
              <a:t>Using Linked data we can add </a:t>
            </a:r>
            <a:r>
              <a:rPr lang="en-US" b="1" dirty="0" smtClean="0"/>
              <a:t>lots</a:t>
            </a:r>
            <a:r>
              <a:rPr lang="en-US" dirty="0" smtClean="0"/>
              <a:t> of information relevant to our cultural material. For free.</a:t>
            </a:r>
            <a:endParaRPr lang="en-US" dirty="0"/>
          </a:p>
        </p:txBody>
      </p:sp>
      <p:pic>
        <p:nvPicPr>
          <p:cNvPr id="7" name="Picture 6"/>
          <p:cNvPicPr>
            <a:picLocks noChangeAspect="1"/>
          </p:cNvPicPr>
          <p:nvPr/>
        </p:nvPicPr>
        <p:blipFill>
          <a:blip r:embed="rId5"/>
          <a:stretch>
            <a:fillRect/>
          </a:stretch>
        </p:blipFill>
        <p:spPr>
          <a:xfrm>
            <a:off x="140022" y="2263478"/>
            <a:ext cx="2952564" cy="2254108"/>
          </a:xfrm>
          <a:prstGeom prst="rect">
            <a:avLst/>
          </a:prstGeom>
          <a:ln>
            <a:solidFill>
              <a:schemeClr val="tx1"/>
            </a:solidFill>
            <a:prstDash val="lgDash"/>
          </a:ln>
        </p:spPr>
      </p:pic>
      <p:pic>
        <p:nvPicPr>
          <p:cNvPr id="8" name="Picture 7"/>
          <p:cNvPicPr>
            <a:picLocks noChangeAspect="1"/>
          </p:cNvPicPr>
          <p:nvPr/>
        </p:nvPicPr>
        <p:blipFill>
          <a:blip r:embed="rId6"/>
          <a:stretch>
            <a:fillRect/>
          </a:stretch>
        </p:blipFill>
        <p:spPr>
          <a:xfrm>
            <a:off x="3234255" y="3061149"/>
            <a:ext cx="4428257" cy="850225"/>
          </a:xfrm>
          <a:prstGeom prst="rect">
            <a:avLst/>
          </a:prstGeom>
          <a:ln>
            <a:solidFill>
              <a:schemeClr val="tx1"/>
            </a:solidFill>
            <a:prstDash val="lgDash"/>
          </a:ln>
        </p:spPr>
      </p:pic>
      <p:pic>
        <p:nvPicPr>
          <p:cNvPr id="11" name="Picture 10"/>
          <p:cNvPicPr>
            <a:picLocks noChangeAspect="1"/>
          </p:cNvPicPr>
          <p:nvPr/>
        </p:nvPicPr>
        <p:blipFill>
          <a:blip r:embed="rId7"/>
          <a:stretch>
            <a:fillRect/>
          </a:stretch>
        </p:blipFill>
        <p:spPr>
          <a:xfrm>
            <a:off x="5207745" y="4367381"/>
            <a:ext cx="3598710" cy="2484520"/>
          </a:xfrm>
          <a:prstGeom prst="rect">
            <a:avLst/>
          </a:prstGeom>
          <a:ln>
            <a:solidFill>
              <a:schemeClr val="tx1"/>
            </a:solidFill>
            <a:prstDash val="lgDash"/>
          </a:ln>
        </p:spPr>
      </p:pic>
      <p:sp>
        <p:nvSpPr>
          <p:cNvPr id="12" name="Bent Arrow 11"/>
          <p:cNvSpPr/>
          <p:nvPr/>
        </p:nvSpPr>
        <p:spPr>
          <a:xfrm rot="5400000">
            <a:off x="6247725" y="3979939"/>
            <a:ext cx="1406278" cy="1013995"/>
          </a:xfrm>
          <a:prstGeom prst="bentArrow">
            <a:avLst>
              <a:gd name="adj1" fmla="val 9166"/>
              <a:gd name="adj2" fmla="val 13827"/>
              <a:gd name="adj3" fmla="val 15503"/>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3" name="Rectangle 12"/>
          <p:cNvSpPr/>
          <p:nvPr/>
        </p:nvSpPr>
        <p:spPr>
          <a:xfrm>
            <a:off x="2012081" y="4846877"/>
            <a:ext cx="2557477" cy="1015663"/>
          </a:xfrm>
          <a:prstGeom prst="rect">
            <a:avLst/>
          </a:prstGeom>
          <a:solidFill>
            <a:schemeClr val="bg1">
              <a:alpha val="16000"/>
            </a:schemeClr>
          </a:solidFill>
          <a:ln>
            <a:solidFill>
              <a:schemeClr val="tx1"/>
            </a:solidFill>
            <a:prstDash val="lgDash"/>
          </a:ln>
        </p:spPr>
        <p:txBody>
          <a:bodyPr wrap="square">
            <a:spAutoFit/>
          </a:bodyPr>
          <a:lstStyle/>
          <a:p>
            <a:r>
              <a:rPr lang="en-US" sz="1200" dirty="0"/>
              <a:t>Michelangelo </a:t>
            </a:r>
            <a:r>
              <a:rPr lang="en-US" sz="1200" dirty="0" err="1"/>
              <a:t>Merisi</a:t>
            </a:r>
            <a:r>
              <a:rPr lang="en-US" sz="1200" dirty="0"/>
              <a:t> da Caravaggio (29 September 1571 – 18 July 1610) was an Italian artist active in Rome, Naples, Malta, and Sicily between 1593 and 1610</a:t>
            </a:r>
            <a:r>
              <a:rPr lang="en-US" sz="1200" dirty="0" smtClean="0"/>
              <a:t>.…..</a:t>
            </a:r>
            <a:endParaRPr lang="en-US" sz="1200" dirty="0"/>
          </a:p>
        </p:txBody>
      </p:sp>
      <p:sp>
        <p:nvSpPr>
          <p:cNvPr id="15" name="Bent Arrow 14"/>
          <p:cNvSpPr/>
          <p:nvPr/>
        </p:nvSpPr>
        <p:spPr>
          <a:xfrm rot="5400000" flipH="1">
            <a:off x="2813508" y="3809897"/>
            <a:ext cx="517643" cy="597325"/>
          </a:xfrm>
          <a:prstGeom prst="bentArrow">
            <a:avLst>
              <a:gd name="adj1" fmla="val 9166"/>
              <a:gd name="adj2" fmla="val 13827"/>
              <a:gd name="adj3" fmla="val 15503"/>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Bent Arrow 13"/>
          <p:cNvSpPr/>
          <p:nvPr/>
        </p:nvSpPr>
        <p:spPr>
          <a:xfrm rot="5400000">
            <a:off x="2225459" y="4146421"/>
            <a:ext cx="635037" cy="597325"/>
          </a:xfrm>
          <a:prstGeom prst="bentArrow">
            <a:avLst>
              <a:gd name="adj1" fmla="val 9166"/>
              <a:gd name="adj2" fmla="val 13827"/>
              <a:gd name="adj3" fmla="val 15503"/>
              <a:gd name="adj4" fmla="val 4375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77680518"/>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alphaModFix amt="59000"/>
          </a:blip>
          <a:stretch>
            <a:fillRect/>
          </a:stretch>
        </p:blipFill>
        <p:spPr>
          <a:xfrm>
            <a:off x="4361130" y="711186"/>
            <a:ext cx="4782871" cy="6423812"/>
          </a:xfrm>
          <a:prstGeom prst="rect">
            <a:avLst/>
          </a:prstGeom>
        </p:spPr>
      </p:pic>
      <p:pic>
        <p:nvPicPr>
          <p:cNvPr id="3" name="Picture 2"/>
          <p:cNvPicPr>
            <a:picLocks noChangeAspect="1"/>
          </p:cNvPicPr>
          <p:nvPr/>
        </p:nvPicPr>
        <p:blipFill>
          <a:blip r:embed="rId4"/>
          <a:stretch>
            <a:fillRect/>
          </a:stretch>
        </p:blipFill>
        <p:spPr>
          <a:xfrm>
            <a:off x="1" y="0"/>
            <a:ext cx="4361129" cy="7134999"/>
          </a:xfrm>
          <a:prstGeom prst="rect">
            <a:avLst/>
          </a:prstGeom>
        </p:spPr>
      </p:pic>
      <p:sp>
        <p:nvSpPr>
          <p:cNvPr id="2" name="Title 1"/>
          <p:cNvSpPr>
            <a:spLocks noGrp="1"/>
          </p:cNvSpPr>
          <p:nvPr>
            <p:ph type="title"/>
          </p:nvPr>
        </p:nvSpPr>
        <p:spPr>
          <a:xfrm>
            <a:off x="3724078" y="0"/>
            <a:ext cx="5419922" cy="711186"/>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What about social media?</a:t>
            </a:r>
            <a:endParaRPr lang="en-US" sz="3200" dirty="0">
              <a:solidFill>
                <a:schemeClr val="bg1"/>
              </a:solidFill>
              <a:latin typeface="+mn-lt"/>
              <a:ea typeface="+mn-ea"/>
              <a:cs typeface="+mn-cs"/>
            </a:endParaRPr>
          </a:p>
        </p:txBody>
      </p:sp>
      <p:sp>
        <p:nvSpPr>
          <p:cNvPr id="6" name="TextBox 5"/>
          <p:cNvSpPr txBox="1"/>
          <p:nvPr/>
        </p:nvSpPr>
        <p:spPr>
          <a:xfrm>
            <a:off x="1" y="6211669"/>
            <a:ext cx="9144000" cy="923330"/>
          </a:xfrm>
          <a:prstGeom prst="rect">
            <a:avLst/>
          </a:prstGeom>
          <a:solidFill>
            <a:schemeClr val="bg1">
              <a:alpha val="78000"/>
            </a:schemeClr>
          </a:solidFill>
        </p:spPr>
        <p:txBody>
          <a:bodyPr wrap="square" rtlCol="0">
            <a:spAutoFit/>
          </a:bodyPr>
          <a:lstStyle/>
          <a:p>
            <a:pPr marL="285750" indent="-285750">
              <a:buFont typeface="Arial"/>
              <a:buChar char="•"/>
            </a:pPr>
            <a:r>
              <a:rPr lang="en-US" dirty="0" smtClean="0"/>
              <a:t>Social media IS user-generated content.</a:t>
            </a:r>
          </a:p>
          <a:p>
            <a:pPr marL="285750" indent="-285750">
              <a:buFont typeface="Arial"/>
              <a:buChar char="•"/>
            </a:pPr>
            <a:r>
              <a:rPr lang="en-US" dirty="0" smtClean="0"/>
              <a:t>Social media mainly used for profile raising and marketing, but communities centred around content add commentary, discussion, new ideas…</a:t>
            </a:r>
            <a:endParaRPr lang="en-US" dirty="0"/>
          </a:p>
        </p:txBody>
      </p:sp>
    </p:spTree>
    <p:extLst>
      <p:ext uri="{BB962C8B-B14F-4D97-AF65-F5344CB8AC3E}">
        <p14:creationId xmlns:p14="http://schemas.microsoft.com/office/powerpoint/2010/main" val="30346839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3"/>
          <a:srcRect t="32269" b="32269"/>
          <a:stretch>
            <a:fillRect/>
          </a:stretch>
        </p:blipFill>
        <p:spPr>
          <a:xfrm>
            <a:off x="-10787" y="-1"/>
            <a:ext cx="9154787" cy="6858001"/>
          </a:xfrm>
        </p:spPr>
      </p:pic>
      <p:pic>
        <p:nvPicPr>
          <p:cNvPr id="5" name="Picture 4"/>
          <p:cNvPicPr>
            <a:picLocks noChangeAspect="1"/>
          </p:cNvPicPr>
          <p:nvPr/>
        </p:nvPicPr>
        <p:blipFill>
          <a:blip r:embed="rId4"/>
          <a:stretch>
            <a:fillRect/>
          </a:stretch>
        </p:blipFill>
        <p:spPr>
          <a:xfrm>
            <a:off x="6594860" y="1739718"/>
            <a:ext cx="2288594" cy="3985753"/>
          </a:xfrm>
          <a:prstGeom prst="rect">
            <a:avLst/>
          </a:prstGeom>
        </p:spPr>
      </p:pic>
      <p:sp>
        <p:nvSpPr>
          <p:cNvPr id="6" name="Title 1"/>
          <p:cNvSpPr txBox="1">
            <a:spLocks/>
          </p:cNvSpPr>
          <p:nvPr/>
        </p:nvSpPr>
        <p:spPr>
          <a:xfrm>
            <a:off x="1733983" y="0"/>
            <a:ext cx="7410018" cy="711186"/>
          </a:xfrm>
          <a:prstGeom prst="rect">
            <a:avLst/>
          </a:prstGeom>
          <a:solidFill>
            <a:schemeClr val="tx2">
              <a:lumMod val="60000"/>
              <a:lumOff val="40000"/>
              <a:alpha val="83000"/>
            </a:schemeClr>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sz="3200" dirty="0" smtClean="0">
                <a:solidFill>
                  <a:schemeClr val="bg1"/>
                </a:solidFill>
                <a:latin typeface="+mn-lt"/>
                <a:ea typeface="+mn-ea"/>
                <a:cs typeface="+mn-cs"/>
              </a:rPr>
              <a:t>Social Media example: MoMA on facebook</a:t>
            </a:r>
            <a:endParaRPr lang="en-US" sz="3200" dirty="0">
              <a:solidFill>
                <a:schemeClr val="bg1"/>
              </a:solidFill>
              <a:latin typeface="+mn-lt"/>
              <a:ea typeface="+mn-ea"/>
              <a:cs typeface="+mn-cs"/>
            </a:endParaRPr>
          </a:p>
        </p:txBody>
      </p:sp>
      <p:sp>
        <p:nvSpPr>
          <p:cNvPr id="7" name="TextBox 6"/>
          <p:cNvSpPr txBox="1"/>
          <p:nvPr/>
        </p:nvSpPr>
        <p:spPr>
          <a:xfrm>
            <a:off x="8309329" y="6487971"/>
            <a:ext cx="834671"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MoMA</a:t>
            </a:r>
            <a:endParaRPr lang="en-US" dirty="0"/>
          </a:p>
        </p:txBody>
      </p:sp>
    </p:spTree>
    <p:extLst>
      <p:ext uri="{BB962C8B-B14F-4D97-AF65-F5344CB8AC3E}">
        <p14:creationId xmlns:p14="http://schemas.microsoft.com/office/powerpoint/2010/main" val="10286713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srcRect t="22502" b="22502"/>
          <a:stretch>
            <a:fillRect/>
          </a:stretch>
        </p:blipFill>
        <p:spPr>
          <a:xfrm>
            <a:off x="-759703" y="-1"/>
            <a:ext cx="10630062" cy="6858001"/>
          </a:xfrm>
        </p:spPr>
      </p:pic>
      <p:sp>
        <p:nvSpPr>
          <p:cNvPr id="6" name="Title 1"/>
          <p:cNvSpPr>
            <a:spLocks noGrp="1"/>
          </p:cNvSpPr>
          <p:nvPr>
            <p:ph type="title"/>
          </p:nvPr>
        </p:nvSpPr>
        <p:spPr>
          <a:xfrm>
            <a:off x="3704792" y="-1"/>
            <a:ext cx="5439208" cy="1159793"/>
          </a:xfrm>
          <a:solidFill>
            <a:schemeClr val="tx2">
              <a:lumMod val="60000"/>
              <a:lumOff val="40000"/>
              <a:alpha val="83000"/>
            </a:schemeClr>
          </a:solidFill>
        </p:spPr>
        <p:txBody>
          <a:bodyPr vert="horz" lIns="91440" tIns="45720" rIns="91440" bIns="45720" rtlCol="0" anchor="ctr">
            <a:noAutofit/>
          </a:bodyPr>
          <a:lstStyle/>
          <a:p>
            <a:pPr>
              <a:spcBef>
                <a:spcPct val="20000"/>
              </a:spcBef>
            </a:pPr>
            <a:r>
              <a:rPr lang="en-US" sz="6000" dirty="0" smtClean="0">
                <a:solidFill>
                  <a:schemeClr val="bg1"/>
                </a:solidFill>
                <a:latin typeface="+mn-lt"/>
                <a:ea typeface="+mn-ea"/>
                <a:cs typeface="+mn-cs"/>
              </a:rPr>
              <a:t>Smartphones</a:t>
            </a:r>
            <a:endParaRPr lang="en-US" sz="6000" dirty="0">
              <a:solidFill>
                <a:schemeClr val="bg1"/>
              </a:solidFill>
              <a:latin typeface="+mn-lt"/>
              <a:ea typeface="+mn-ea"/>
              <a:cs typeface="+mn-cs"/>
            </a:endParaRPr>
          </a:p>
        </p:txBody>
      </p:sp>
    </p:spTree>
    <p:extLst>
      <p:ext uri="{BB962C8B-B14F-4D97-AF65-F5344CB8AC3E}">
        <p14:creationId xmlns:p14="http://schemas.microsoft.com/office/powerpoint/2010/main" val="209705821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3"/>
          <a:stretch>
            <a:fillRect/>
          </a:stretch>
        </p:blipFill>
        <p:spPr>
          <a:xfrm>
            <a:off x="571500" y="1501932"/>
            <a:ext cx="8572500" cy="6858000"/>
          </a:xfrm>
          <a:prstGeom prst="rect">
            <a:avLst/>
          </a:prstGeom>
        </p:spPr>
      </p:pic>
      <p:sp>
        <p:nvSpPr>
          <p:cNvPr id="2" name="Title 1"/>
          <p:cNvSpPr>
            <a:spLocks noGrp="1"/>
          </p:cNvSpPr>
          <p:nvPr>
            <p:ph type="title"/>
          </p:nvPr>
        </p:nvSpPr>
        <p:spPr>
          <a:xfrm>
            <a:off x="3704792" y="0"/>
            <a:ext cx="5439208" cy="531418"/>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a:solidFill>
                  <a:schemeClr val="bg1"/>
                </a:solidFill>
                <a:latin typeface="+mn-lt"/>
                <a:ea typeface="+mn-ea"/>
                <a:cs typeface="+mn-cs"/>
              </a:rPr>
              <a:t>Smartphone developments</a:t>
            </a:r>
          </a:p>
        </p:txBody>
      </p:sp>
      <p:sp>
        <p:nvSpPr>
          <p:cNvPr id="9" name="Content Placeholder 2"/>
          <p:cNvSpPr txBox="1">
            <a:spLocks/>
          </p:cNvSpPr>
          <p:nvPr/>
        </p:nvSpPr>
        <p:spPr>
          <a:xfrm>
            <a:off x="486196" y="5909143"/>
            <a:ext cx="8229600" cy="898841"/>
          </a:xfrm>
          <a:prstGeom prst="rect">
            <a:avLst/>
          </a:prstGeom>
          <a:solidFill>
            <a:schemeClr val="bg1">
              <a:alpha val="66000"/>
            </a:schemeClr>
          </a:solidFill>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GPS. Location-driven services. Image Recognition. Cameras. Mobile apps. Social media. ‘Augmented Reality’  </a:t>
            </a:r>
          </a:p>
          <a:p>
            <a:endParaRPr lang="en-US" dirty="0"/>
          </a:p>
        </p:txBody>
      </p:sp>
      <p:pic>
        <p:nvPicPr>
          <p:cNvPr id="10" name="Picture 9"/>
          <p:cNvPicPr>
            <a:picLocks noChangeAspect="1"/>
          </p:cNvPicPr>
          <p:nvPr/>
        </p:nvPicPr>
        <p:blipFill>
          <a:blip r:embed="rId4">
            <a:alphaModFix amt="58000"/>
          </a:blip>
          <a:stretch>
            <a:fillRect/>
          </a:stretch>
        </p:blipFill>
        <p:spPr>
          <a:xfrm>
            <a:off x="2760453" y="853263"/>
            <a:ext cx="1641195" cy="2472114"/>
          </a:xfrm>
          <a:prstGeom prst="rect">
            <a:avLst/>
          </a:prstGeom>
        </p:spPr>
      </p:pic>
      <p:pic>
        <p:nvPicPr>
          <p:cNvPr id="11" name="Picture 10"/>
          <p:cNvPicPr>
            <a:picLocks noChangeAspect="1"/>
          </p:cNvPicPr>
          <p:nvPr/>
        </p:nvPicPr>
        <p:blipFill>
          <a:blip r:embed="rId5">
            <a:alphaModFix amt="82000"/>
          </a:blip>
          <a:stretch>
            <a:fillRect/>
          </a:stretch>
        </p:blipFill>
        <p:spPr>
          <a:xfrm>
            <a:off x="5022168" y="857200"/>
            <a:ext cx="1606398" cy="2422510"/>
          </a:xfrm>
          <a:prstGeom prst="rect">
            <a:avLst/>
          </a:prstGeom>
        </p:spPr>
      </p:pic>
      <p:pic>
        <p:nvPicPr>
          <p:cNvPr id="12" name="Picture 11"/>
          <p:cNvPicPr>
            <a:picLocks noChangeAspect="1"/>
          </p:cNvPicPr>
          <p:nvPr/>
        </p:nvPicPr>
        <p:blipFill>
          <a:blip r:embed="rId6">
            <a:alphaModFix amt="82000"/>
          </a:blip>
          <a:stretch>
            <a:fillRect/>
          </a:stretch>
        </p:blipFill>
        <p:spPr>
          <a:xfrm>
            <a:off x="6790945" y="2197058"/>
            <a:ext cx="1728183" cy="2446861"/>
          </a:xfrm>
          <a:prstGeom prst="rect">
            <a:avLst/>
          </a:prstGeom>
        </p:spPr>
      </p:pic>
      <p:pic>
        <p:nvPicPr>
          <p:cNvPr id="15" name="Picture 14"/>
          <p:cNvPicPr>
            <a:picLocks noChangeAspect="1"/>
          </p:cNvPicPr>
          <p:nvPr/>
        </p:nvPicPr>
        <p:blipFill>
          <a:blip r:embed="rId7">
            <a:alphaModFix amt="75000"/>
          </a:blip>
          <a:stretch>
            <a:fillRect/>
          </a:stretch>
        </p:blipFill>
        <p:spPr>
          <a:xfrm>
            <a:off x="571500" y="1682844"/>
            <a:ext cx="2043533" cy="3036561"/>
          </a:xfrm>
          <a:prstGeom prst="rect">
            <a:avLst/>
          </a:prstGeom>
        </p:spPr>
      </p:pic>
    </p:spTree>
    <p:extLst>
      <p:ext uri="{BB962C8B-B14F-4D97-AF65-F5344CB8AC3E}">
        <p14:creationId xmlns:p14="http://schemas.microsoft.com/office/powerpoint/2010/main" val="367420332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1"/>
            <a:ext cx="9144000" cy="6805494"/>
          </a:xfrm>
          <a:prstGeom prst="rect">
            <a:avLst/>
          </a:prstGeom>
        </p:spPr>
      </p:pic>
      <p:sp>
        <p:nvSpPr>
          <p:cNvPr id="2" name="Title 1"/>
          <p:cNvSpPr>
            <a:spLocks noGrp="1"/>
          </p:cNvSpPr>
          <p:nvPr>
            <p:ph type="title"/>
          </p:nvPr>
        </p:nvSpPr>
        <p:spPr>
          <a:xfrm>
            <a:off x="3965759"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a:solidFill>
                  <a:schemeClr val="bg1"/>
                </a:solidFill>
                <a:latin typeface="+mn-lt"/>
                <a:ea typeface="+mn-ea"/>
                <a:cs typeface="+mn-cs"/>
              </a:rPr>
              <a:t>GPS &amp; Apps </a:t>
            </a:r>
          </a:p>
        </p:txBody>
      </p:sp>
      <p:sp>
        <p:nvSpPr>
          <p:cNvPr id="3" name="Content Placeholder 2"/>
          <p:cNvSpPr>
            <a:spLocks noGrp="1"/>
          </p:cNvSpPr>
          <p:nvPr>
            <p:ph idx="1"/>
          </p:nvPr>
        </p:nvSpPr>
        <p:spPr>
          <a:xfrm>
            <a:off x="0" y="5393036"/>
            <a:ext cx="9144000" cy="1412457"/>
          </a:xfrm>
          <a:solidFill>
            <a:schemeClr val="bg1">
              <a:alpha val="78000"/>
            </a:schemeClr>
          </a:solidFill>
        </p:spPr>
        <p:txBody>
          <a:bodyPr vert="horz" lIns="91440" tIns="45720" rIns="91440" bIns="45720" rtlCol="0">
            <a:normAutofit fontScale="62500" lnSpcReduction="20000"/>
          </a:bodyPr>
          <a:lstStyle/>
          <a:p>
            <a:r>
              <a:rPr lang="en-US" dirty="0"/>
              <a:t>GPS ‘knows’ where you are; the compass knows what way you’re looking. The app ‘tells’ the cloud-based service, which sends something to the screen of your phone. </a:t>
            </a:r>
          </a:p>
          <a:p>
            <a:pPr lvl="1"/>
            <a:r>
              <a:rPr lang="en-US" dirty="0" smtClean="0"/>
              <a:t>Maps, </a:t>
            </a:r>
            <a:endParaRPr lang="en-US" dirty="0"/>
          </a:p>
          <a:p>
            <a:pPr lvl="1"/>
            <a:r>
              <a:rPr lang="en-US" dirty="0"/>
              <a:t>Game elements</a:t>
            </a:r>
          </a:p>
          <a:p>
            <a:pPr lvl="1"/>
            <a:r>
              <a:rPr lang="en-US" dirty="0"/>
              <a:t>Tourism/cultural information </a:t>
            </a:r>
          </a:p>
        </p:txBody>
      </p:sp>
      <p:sp>
        <p:nvSpPr>
          <p:cNvPr id="6" name="TextBox 5"/>
          <p:cNvSpPr txBox="1"/>
          <p:nvPr/>
        </p:nvSpPr>
        <p:spPr>
          <a:xfrm>
            <a:off x="6638048" y="6470956"/>
            <a:ext cx="2505952"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a:t>m</a:t>
            </a:r>
            <a:r>
              <a:rPr lang="en-US" dirty="0" smtClean="0"/>
              <a:t>useumoflondon.org.uk</a:t>
            </a:r>
            <a:endParaRPr lang="en-US" dirty="0"/>
          </a:p>
        </p:txBody>
      </p:sp>
    </p:spTree>
    <p:extLst>
      <p:ext uri="{BB962C8B-B14F-4D97-AF65-F5344CB8AC3E}">
        <p14:creationId xmlns:p14="http://schemas.microsoft.com/office/powerpoint/2010/main" val="257890984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2013-06-10 15.52.4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0"/>
            <a:ext cx="4572000" cy="6805494"/>
          </a:xfrm>
          <a:prstGeom prst="rect">
            <a:avLst/>
          </a:prstGeom>
        </p:spPr>
      </p:pic>
      <p:pic>
        <p:nvPicPr>
          <p:cNvPr id="8" name="Picture 7" descr="2013-06-10 15.53.0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4572000" cy="6858000"/>
          </a:xfrm>
          <a:prstGeom prst="rect">
            <a:avLst/>
          </a:prstGeom>
        </p:spPr>
      </p:pic>
      <p:sp>
        <p:nvSpPr>
          <p:cNvPr id="2" name="Title 1"/>
          <p:cNvSpPr>
            <a:spLocks noGrp="1"/>
          </p:cNvSpPr>
          <p:nvPr>
            <p:ph type="title"/>
          </p:nvPr>
        </p:nvSpPr>
        <p:spPr>
          <a:xfrm>
            <a:off x="3965759" y="0"/>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Image Recognition</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6113654"/>
            <a:ext cx="9144000" cy="751374"/>
          </a:xfrm>
          <a:solidFill>
            <a:schemeClr val="bg1"/>
          </a:solidFill>
        </p:spPr>
        <p:txBody>
          <a:bodyPr vert="horz" lIns="91440" tIns="45720" rIns="91440" bIns="45720" rtlCol="0">
            <a:normAutofit fontScale="77500" lnSpcReduction="20000"/>
          </a:bodyPr>
          <a:lstStyle/>
          <a:p>
            <a:r>
              <a:rPr lang="en-US" dirty="0" smtClean="0"/>
              <a:t>From camera to app to cloud…to screen</a:t>
            </a:r>
          </a:p>
          <a:p>
            <a:pPr lvl="1"/>
            <a:r>
              <a:rPr lang="en-US" dirty="0" smtClean="0"/>
              <a:t>Google goggles, recognize.im, IQEngines…</a:t>
            </a:r>
            <a:endParaRPr lang="en-US" dirty="0"/>
          </a:p>
        </p:txBody>
      </p:sp>
      <p:sp>
        <p:nvSpPr>
          <p:cNvPr id="6" name="TextBox 5"/>
          <p:cNvSpPr txBox="1"/>
          <p:nvPr/>
        </p:nvSpPr>
        <p:spPr>
          <a:xfrm>
            <a:off x="7535792" y="6488668"/>
            <a:ext cx="1608208"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Google goggles</a:t>
            </a:r>
            <a:endParaRPr lang="en-US" dirty="0"/>
          </a:p>
        </p:txBody>
      </p:sp>
    </p:spTree>
    <p:extLst>
      <p:ext uri="{BB962C8B-B14F-4D97-AF65-F5344CB8AC3E}">
        <p14:creationId xmlns:p14="http://schemas.microsoft.com/office/powerpoint/2010/main" val="2272700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000"/>
          </a:xfrm>
          <a:prstGeom prst="rect">
            <a:avLst/>
          </a:prstGeom>
        </p:spPr>
      </p:pic>
      <p:sp>
        <p:nvSpPr>
          <p:cNvPr id="2" name="Title 1"/>
          <p:cNvSpPr>
            <a:spLocks noGrp="1"/>
          </p:cNvSpPr>
          <p:nvPr>
            <p:ph type="title"/>
          </p:nvPr>
        </p:nvSpPr>
        <p:spPr>
          <a:xfrm>
            <a:off x="3965759"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QR Codes</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439428"/>
            <a:ext cx="9144000" cy="1412457"/>
          </a:xfrm>
          <a:solidFill>
            <a:schemeClr val="bg1">
              <a:alpha val="78000"/>
            </a:schemeClr>
          </a:solidFill>
        </p:spPr>
        <p:txBody>
          <a:bodyPr vert="horz" lIns="91440" tIns="45720" rIns="91440" bIns="45720" rtlCol="0">
            <a:normAutofit/>
          </a:bodyPr>
          <a:lstStyle/>
          <a:p>
            <a:r>
              <a:rPr lang="en-US" dirty="0"/>
              <a:t>Camera snaps code, app sends to cloud, data sent</a:t>
            </a:r>
          </a:p>
          <a:p>
            <a:pPr lvl="1"/>
            <a:r>
              <a:rPr lang="en-US" dirty="0"/>
              <a:t>Relative less expensive than custom image recognition</a:t>
            </a:r>
          </a:p>
        </p:txBody>
      </p:sp>
      <p:sp>
        <p:nvSpPr>
          <p:cNvPr id="6" name="TextBox 5"/>
          <p:cNvSpPr txBox="1"/>
          <p:nvPr/>
        </p:nvSpPr>
        <p:spPr>
          <a:xfrm>
            <a:off x="6919939" y="6418077"/>
            <a:ext cx="2224061"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Powerhouse museum</a:t>
            </a:r>
            <a:endParaRPr lang="en-US" dirty="0"/>
          </a:p>
        </p:txBody>
      </p:sp>
    </p:spTree>
    <p:extLst>
      <p:ext uri="{BB962C8B-B14F-4D97-AF65-F5344CB8AC3E}">
        <p14:creationId xmlns:p14="http://schemas.microsoft.com/office/powerpoint/2010/main" val="12538263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2"/>
            <a:ext cx="9951318" cy="6857998"/>
          </a:xfrm>
          <a:prstGeom prst="rect">
            <a:avLst/>
          </a:prstGeom>
        </p:spPr>
      </p:pic>
      <p:sp>
        <p:nvSpPr>
          <p:cNvPr id="2" name="Title 1"/>
          <p:cNvSpPr>
            <a:spLocks noGrp="1"/>
          </p:cNvSpPr>
          <p:nvPr>
            <p:ph type="title"/>
          </p:nvPr>
        </p:nvSpPr>
        <p:spPr>
          <a:xfrm>
            <a:off x="3965759"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“Augmented Reality”</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761580"/>
            <a:ext cx="9144000" cy="1111628"/>
          </a:xfrm>
          <a:solidFill>
            <a:schemeClr val="bg1">
              <a:alpha val="78000"/>
            </a:schemeClr>
          </a:solidFill>
        </p:spPr>
        <p:txBody>
          <a:bodyPr vert="horz" lIns="91440" tIns="45720" rIns="91440" bIns="45720" rtlCol="0">
            <a:normAutofit fontScale="92500"/>
          </a:bodyPr>
          <a:lstStyle/>
          <a:p>
            <a:r>
              <a:rPr lang="en-US" dirty="0" smtClean="0"/>
              <a:t>Camera, GPS and image recognition trigger data feed.</a:t>
            </a:r>
          </a:p>
          <a:p>
            <a:r>
              <a:rPr lang="en-US" dirty="0" smtClean="0"/>
              <a:t> A layer of extra data, controlled by the user.</a:t>
            </a:r>
            <a:endParaRPr lang="en-US" dirty="0"/>
          </a:p>
        </p:txBody>
      </p:sp>
      <p:sp>
        <p:nvSpPr>
          <p:cNvPr id="6" name="TextBox 5"/>
          <p:cNvSpPr txBox="1"/>
          <p:nvPr/>
        </p:nvSpPr>
        <p:spPr>
          <a:xfrm>
            <a:off x="7448103" y="6488668"/>
            <a:ext cx="1695897"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NGA Experience</a:t>
            </a:r>
            <a:endParaRPr lang="en-US" dirty="0"/>
          </a:p>
        </p:txBody>
      </p:sp>
    </p:spTree>
    <p:extLst>
      <p:ext uri="{BB962C8B-B14F-4D97-AF65-F5344CB8AC3E}">
        <p14:creationId xmlns:p14="http://schemas.microsoft.com/office/powerpoint/2010/main" val="3724045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9375" y="226715"/>
            <a:ext cx="3752485" cy="3908501"/>
          </a:xfrm>
          <a:prstGeom prst="rect">
            <a:avLst/>
          </a:prstGeom>
        </p:spPr>
      </p:pic>
      <p:pic>
        <p:nvPicPr>
          <p:cNvPr id="4" name="Picture 3"/>
          <p:cNvPicPr>
            <a:picLocks noChangeAspect="1"/>
          </p:cNvPicPr>
          <p:nvPr/>
        </p:nvPicPr>
        <p:blipFill>
          <a:blip r:embed="rId4"/>
          <a:stretch>
            <a:fillRect/>
          </a:stretch>
        </p:blipFill>
        <p:spPr>
          <a:xfrm>
            <a:off x="3610754" y="0"/>
            <a:ext cx="5442737" cy="5108887"/>
          </a:xfrm>
          <a:prstGeom prst="rect">
            <a:avLst/>
          </a:prstGeom>
        </p:spPr>
      </p:pic>
      <p:sp>
        <p:nvSpPr>
          <p:cNvPr id="2" name="Title 1"/>
          <p:cNvSpPr>
            <a:spLocks noGrp="1"/>
          </p:cNvSpPr>
          <p:nvPr>
            <p:ph type="title"/>
          </p:nvPr>
        </p:nvSpPr>
        <p:spPr>
          <a:xfrm>
            <a:off x="2705414" y="-5799"/>
            <a:ext cx="6450184" cy="539304"/>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smtClean="0">
                <a:solidFill>
                  <a:schemeClr val="bg1"/>
                </a:solidFill>
                <a:latin typeface="+mn-lt"/>
                <a:ea typeface="+mn-ea"/>
                <a:cs typeface="+mn-cs"/>
              </a:rPr>
              <a:t>Social media, linked data, </a:t>
            </a:r>
            <a:r>
              <a:rPr lang="en-US" sz="3200" dirty="0">
                <a:solidFill>
                  <a:schemeClr val="bg1"/>
                </a:solidFill>
                <a:latin typeface="+mn-lt"/>
                <a:ea typeface="+mn-ea"/>
                <a:cs typeface="+mn-cs"/>
              </a:rPr>
              <a:t>maps and apps</a:t>
            </a:r>
          </a:p>
        </p:txBody>
      </p:sp>
      <p:sp>
        <p:nvSpPr>
          <p:cNvPr id="3" name="Content Placeholder 2"/>
          <p:cNvSpPr>
            <a:spLocks noGrp="1"/>
          </p:cNvSpPr>
          <p:nvPr>
            <p:ph idx="1"/>
          </p:nvPr>
        </p:nvSpPr>
        <p:spPr>
          <a:xfrm>
            <a:off x="515193" y="4493883"/>
            <a:ext cx="8229600" cy="2035751"/>
          </a:xfrm>
          <a:solidFill>
            <a:schemeClr val="bg1">
              <a:alpha val="52000"/>
            </a:schemeClr>
          </a:solidFill>
        </p:spPr>
        <p:txBody>
          <a:bodyPr>
            <a:normAutofit fontScale="85000" lnSpcReduction="20000"/>
          </a:bodyPr>
          <a:lstStyle/>
          <a:p>
            <a:r>
              <a:rPr lang="en-US" dirty="0" smtClean="0"/>
              <a:t>Important developments online and on-phone</a:t>
            </a:r>
          </a:p>
          <a:p>
            <a:r>
              <a:rPr lang="en-US" dirty="0" smtClean="0"/>
              <a:t>How new technologies are enabling new opportunities for digital cultural heritage </a:t>
            </a:r>
          </a:p>
          <a:p>
            <a:r>
              <a:rPr lang="en-US" dirty="0" smtClean="0"/>
              <a:t>How long-established </a:t>
            </a:r>
            <a:r>
              <a:rPr lang="en-US" dirty="0" err="1" smtClean="0"/>
              <a:t>digitisation</a:t>
            </a:r>
            <a:r>
              <a:rPr lang="en-US" dirty="0" smtClean="0"/>
              <a:t> problems may be more tractable.</a:t>
            </a:r>
            <a:endParaRPr lang="en-US" dirty="0"/>
          </a:p>
        </p:txBody>
      </p:sp>
    </p:spTree>
    <p:extLst>
      <p:ext uri="{BB962C8B-B14F-4D97-AF65-F5344CB8AC3E}">
        <p14:creationId xmlns:p14="http://schemas.microsoft.com/office/powerpoint/2010/main" val="27532542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549" y="515967"/>
            <a:ext cx="9171706" cy="5324994"/>
          </a:xfrm>
          <a:prstGeom prst="rect">
            <a:avLst/>
          </a:prstGeom>
        </p:spPr>
      </p:pic>
      <p:sp>
        <p:nvSpPr>
          <p:cNvPr id="2" name="Title 1"/>
          <p:cNvSpPr>
            <a:spLocks noGrp="1"/>
          </p:cNvSpPr>
          <p:nvPr>
            <p:ph type="title"/>
          </p:nvPr>
        </p:nvSpPr>
        <p:spPr>
          <a:xfrm>
            <a:off x="3965759"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“Augmented Reality”</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761580"/>
            <a:ext cx="9144000" cy="1111628"/>
          </a:xfrm>
          <a:solidFill>
            <a:schemeClr val="bg1">
              <a:alpha val="78000"/>
            </a:schemeClr>
          </a:solidFill>
        </p:spPr>
        <p:txBody>
          <a:bodyPr vert="horz" lIns="91440" tIns="45720" rIns="91440" bIns="45720" rtlCol="0">
            <a:normAutofit lnSpcReduction="10000"/>
          </a:bodyPr>
          <a:lstStyle/>
          <a:p>
            <a:r>
              <a:rPr lang="en-US" dirty="0" smtClean="0"/>
              <a:t>‘Marker’ recognition triggers data feed.</a:t>
            </a:r>
          </a:p>
          <a:p>
            <a:r>
              <a:rPr lang="en-US" dirty="0" smtClean="0"/>
              <a:t> Screen shows reality, augmented</a:t>
            </a:r>
            <a:endParaRPr lang="en-US" dirty="0"/>
          </a:p>
        </p:txBody>
      </p:sp>
      <p:sp>
        <p:nvSpPr>
          <p:cNvPr id="6" name="TextBox 5"/>
          <p:cNvSpPr txBox="1"/>
          <p:nvPr/>
        </p:nvSpPr>
        <p:spPr>
          <a:xfrm>
            <a:off x="8052235" y="6503876"/>
            <a:ext cx="1091765"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Philly 360</a:t>
            </a:r>
            <a:endParaRPr lang="en-US" dirty="0"/>
          </a:p>
        </p:txBody>
      </p:sp>
    </p:spTree>
    <p:extLst>
      <p:ext uri="{BB962C8B-B14F-4D97-AF65-F5344CB8AC3E}">
        <p14:creationId xmlns:p14="http://schemas.microsoft.com/office/powerpoint/2010/main" val="14047107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907" y="-18591"/>
            <a:ext cx="9161824" cy="5788560"/>
          </a:xfrm>
          <a:prstGeom prst="rect">
            <a:avLst/>
          </a:prstGeom>
        </p:spPr>
      </p:pic>
      <p:sp>
        <p:nvSpPr>
          <p:cNvPr id="2" name="Title 1"/>
          <p:cNvSpPr>
            <a:spLocks noGrp="1"/>
          </p:cNvSpPr>
          <p:nvPr>
            <p:ph type="title"/>
          </p:nvPr>
        </p:nvSpPr>
        <p:spPr>
          <a:xfrm>
            <a:off x="3965759"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Google Glasses</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769969"/>
            <a:ext cx="9144000" cy="1035524"/>
          </a:xfrm>
          <a:solidFill>
            <a:schemeClr val="bg1">
              <a:alpha val="78000"/>
            </a:schemeClr>
          </a:solidFill>
        </p:spPr>
        <p:txBody>
          <a:bodyPr vert="horz" lIns="91440" tIns="45720" rIns="91440" bIns="45720" rtlCol="0">
            <a:normAutofit fontScale="85000" lnSpcReduction="10000"/>
          </a:bodyPr>
          <a:lstStyle/>
          <a:p>
            <a:r>
              <a:rPr lang="en-US" dirty="0" smtClean="0"/>
              <a:t>Camera and display on head, </a:t>
            </a:r>
            <a:r>
              <a:rPr lang="en-US" dirty="0" err="1" smtClean="0"/>
              <a:t>wifi</a:t>
            </a:r>
            <a:r>
              <a:rPr lang="en-US" dirty="0" smtClean="0"/>
              <a:t>/</a:t>
            </a:r>
            <a:r>
              <a:rPr lang="en-US" dirty="0" err="1" smtClean="0"/>
              <a:t>bluetooth</a:t>
            </a:r>
            <a:r>
              <a:rPr lang="en-US" dirty="0" smtClean="0"/>
              <a:t> to phone for GPS, apps &amp; data. Issues around privacy, safety…but…</a:t>
            </a:r>
            <a:endParaRPr lang="en-US" dirty="0"/>
          </a:p>
        </p:txBody>
      </p:sp>
      <p:sp>
        <p:nvSpPr>
          <p:cNvPr id="6" name="TextBox 5"/>
          <p:cNvSpPr txBox="1"/>
          <p:nvPr/>
        </p:nvSpPr>
        <p:spPr>
          <a:xfrm>
            <a:off x="8330744" y="6488668"/>
            <a:ext cx="813256"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google</a:t>
            </a:r>
            <a:endParaRPr lang="en-US" dirty="0"/>
          </a:p>
        </p:txBody>
      </p:sp>
      <p:pic>
        <p:nvPicPr>
          <p:cNvPr id="5" name="Picture 4"/>
          <p:cNvPicPr>
            <a:picLocks noChangeAspect="1"/>
          </p:cNvPicPr>
          <p:nvPr/>
        </p:nvPicPr>
        <p:blipFill>
          <a:blip r:embed="rId3"/>
          <a:stretch>
            <a:fillRect/>
          </a:stretch>
        </p:blipFill>
        <p:spPr>
          <a:xfrm>
            <a:off x="179777" y="4830799"/>
            <a:ext cx="2518102" cy="737862"/>
          </a:xfrm>
          <a:prstGeom prst="rect">
            <a:avLst/>
          </a:prstGeom>
        </p:spPr>
      </p:pic>
    </p:spTree>
    <p:extLst>
      <p:ext uri="{BB962C8B-B14F-4D97-AF65-F5344CB8AC3E}">
        <p14:creationId xmlns:p14="http://schemas.microsoft.com/office/powerpoint/2010/main" val="27408442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3580" y="0"/>
            <a:ext cx="9174350" cy="6164299"/>
          </a:xfrm>
          <a:prstGeom prst="rect">
            <a:avLst/>
          </a:prstGeom>
        </p:spPr>
      </p:pic>
      <p:sp>
        <p:nvSpPr>
          <p:cNvPr id="2" name="Title 1"/>
          <p:cNvSpPr>
            <a:spLocks noGrp="1"/>
          </p:cNvSpPr>
          <p:nvPr>
            <p:ph type="title"/>
          </p:nvPr>
        </p:nvSpPr>
        <p:spPr>
          <a:xfrm>
            <a:off x="3983156" y="1"/>
            <a:ext cx="517824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Games – the cutting edge?</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880149"/>
            <a:ext cx="9144000" cy="925343"/>
          </a:xfrm>
          <a:solidFill>
            <a:schemeClr val="bg1">
              <a:alpha val="78000"/>
            </a:schemeClr>
          </a:solidFill>
        </p:spPr>
        <p:txBody>
          <a:bodyPr vert="horz" lIns="91440" tIns="45720" rIns="91440" bIns="45720" rtlCol="0">
            <a:normAutofit lnSpcReduction="10000"/>
          </a:bodyPr>
          <a:lstStyle/>
          <a:p>
            <a:r>
              <a:rPr lang="en-US" sz="2800" dirty="0" smtClean="0"/>
              <a:t>Games are free to suspend reality, and to experiment without the need to be consistent with reality. </a:t>
            </a:r>
            <a:endParaRPr lang="en-US" sz="2800" dirty="0"/>
          </a:p>
        </p:txBody>
      </p:sp>
      <p:sp>
        <p:nvSpPr>
          <p:cNvPr id="6" name="TextBox 5"/>
          <p:cNvSpPr txBox="1"/>
          <p:nvPr/>
        </p:nvSpPr>
        <p:spPr>
          <a:xfrm>
            <a:off x="7513312" y="6482496"/>
            <a:ext cx="1646605"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smtClean="0"/>
              <a:t>Haunted planet</a:t>
            </a:r>
            <a:endParaRPr lang="en-US" dirty="0"/>
          </a:p>
        </p:txBody>
      </p:sp>
      <p:pic>
        <p:nvPicPr>
          <p:cNvPr id="9" name="Picture 8"/>
          <p:cNvPicPr>
            <a:picLocks noChangeAspect="1"/>
          </p:cNvPicPr>
          <p:nvPr/>
        </p:nvPicPr>
        <p:blipFill>
          <a:blip r:embed="rId4"/>
          <a:stretch>
            <a:fillRect/>
          </a:stretch>
        </p:blipFill>
        <p:spPr>
          <a:xfrm>
            <a:off x="114613" y="2684920"/>
            <a:ext cx="2704355" cy="1826673"/>
          </a:xfrm>
          <a:prstGeom prst="rect">
            <a:avLst/>
          </a:prstGeom>
        </p:spPr>
      </p:pic>
    </p:spTree>
    <p:extLst>
      <p:ext uri="{BB962C8B-B14F-4D97-AF65-F5344CB8AC3E}">
        <p14:creationId xmlns:p14="http://schemas.microsoft.com/office/powerpoint/2010/main" val="213228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0" y="1"/>
            <a:ext cx="9144000" cy="6858411"/>
          </a:xfrm>
          <a:prstGeom prst="rect">
            <a:avLst/>
          </a:prstGeom>
        </p:spPr>
      </p:pic>
      <p:sp>
        <p:nvSpPr>
          <p:cNvPr id="3" name="Content Placeholder 2"/>
          <p:cNvSpPr>
            <a:spLocks noGrp="1"/>
          </p:cNvSpPr>
          <p:nvPr>
            <p:ph idx="1"/>
          </p:nvPr>
        </p:nvSpPr>
        <p:spPr>
          <a:xfrm>
            <a:off x="0" y="5933069"/>
            <a:ext cx="9144000" cy="925343"/>
          </a:xfrm>
          <a:solidFill>
            <a:schemeClr val="bg1">
              <a:alpha val="78000"/>
            </a:schemeClr>
          </a:solidFill>
        </p:spPr>
        <p:txBody>
          <a:bodyPr vert="horz" lIns="91440" tIns="45720" rIns="91440" bIns="45720" rtlCol="0">
            <a:normAutofit/>
          </a:bodyPr>
          <a:lstStyle/>
          <a:p>
            <a:pPr marL="0" indent="0" algn="ctr">
              <a:buNone/>
            </a:pPr>
            <a:r>
              <a:rPr lang="en-US" sz="2800" b="1" dirty="0" smtClean="0"/>
              <a:t>What is the impact for digital cultural heritage?</a:t>
            </a:r>
          </a:p>
        </p:txBody>
      </p:sp>
      <p:pic>
        <p:nvPicPr>
          <p:cNvPr id="4" name="Picture 3"/>
          <p:cNvPicPr>
            <a:picLocks noChangeAspect="1"/>
          </p:cNvPicPr>
          <p:nvPr/>
        </p:nvPicPr>
        <p:blipFill>
          <a:blip r:embed="rId4"/>
          <a:stretch>
            <a:fillRect/>
          </a:stretch>
        </p:blipFill>
        <p:spPr>
          <a:xfrm>
            <a:off x="0" y="1"/>
            <a:ext cx="9144000" cy="2365029"/>
          </a:xfrm>
          <a:prstGeom prst="rect">
            <a:avLst/>
          </a:prstGeom>
        </p:spPr>
      </p:pic>
    </p:spTree>
    <p:extLst>
      <p:ext uri="{BB962C8B-B14F-4D97-AF65-F5344CB8AC3E}">
        <p14:creationId xmlns:p14="http://schemas.microsoft.com/office/powerpoint/2010/main" val="2387482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59788" cy="6858000"/>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Long term challenges</a:t>
            </a:r>
            <a:endParaRPr lang="en-US" sz="3200" dirty="0">
              <a:solidFill>
                <a:srgbClr val="FFFFFF"/>
              </a:solidFill>
              <a:latin typeface="+mn-lt"/>
              <a:ea typeface="+mn-ea"/>
              <a:cs typeface="+mn-cs"/>
            </a:endParaRPr>
          </a:p>
        </p:txBody>
      </p:sp>
      <p:sp>
        <p:nvSpPr>
          <p:cNvPr id="3" name="Content Placeholder 2"/>
          <p:cNvSpPr>
            <a:spLocks noGrp="1"/>
          </p:cNvSpPr>
          <p:nvPr>
            <p:ph idx="1"/>
          </p:nvPr>
        </p:nvSpPr>
        <p:spPr>
          <a:xfrm>
            <a:off x="0" y="5788041"/>
            <a:ext cx="9144000" cy="1070372"/>
          </a:xfrm>
          <a:solidFill>
            <a:schemeClr val="bg1">
              <a:alpha val="78000"/>
            </a:schemeClr>
          </a:solidFill>
        </p:spPr>
        <p:txBody>
          <a:bodyPr vert="horz" lIns="91440" tIns="45720" rIns="91440" bIns="45720" rtlCol="0">
            <a:normAutofit fontScale="55000" lnSpcReduction="20000"/>
          </a:bodyPr>
          <a:lstStyle/>
          <a:p>
            <a:r>
              <a:rPr lang="en-US" sz="2800" dirty="0" smtClean="0"/>
              <a:t>Images with no metadata</a:t>
            </a:r>
          </a:p>
          <a:p>
            <a:r>
              <a:rPr lang="en-US" sz="2800" dirty="0" smtClean="0"/>
              <a:t>Content without context</a:t>
            </a:r>
          </a:p>
          <a:p>
            <a:r>
              <a:rPr lang="en-US" sz="2800" dirty="0" smtClean="0"/>
              <a:t>Flawed language impedes search and other services </a:t>
            </a:r>
          </a:p>
          <a:p>
            <a:r>
              <a:rPr lang="en-US" sz="2800" dirty="0" smtClean="0"/>
              <a:t>User Fatigue</a:t>
            </a:r>
          </a:p>
        </p:txBody>
      </p:sp>
      <p:pic>
        <p:nvPicPr>
          <p:cNvPr id="9" name="Picture 8"/>
          <p:cNvPicPr>
            <a:picLocks noChangeAspect="1"/>
          </p:cNvPicPr>
          <p:nvPr/>
        </p:nvPicPr>
        <p:blipFill>
          <a:blip r:embed="rId4">
            <a:alphaModFix amt="82000"/>
          </a:blip>
          <a:stretch>
            <a:fillRect/>
          </a:stretch>
        </p:blipFill>
        <p:spPr>
          <a:xfrm>
            <a:off x="304275" y="389149"/>
            <a:ext cx="2268844" cy="2268844"/>
          </a:xfrm>
          <a:prstGeom prst="rect">
            <a:avLst/>
          </a:prstGeom>
        </p:spPr>
      </p:pic>
      <p:pic>
        <p:nvPicPr>
          <p:cNvPr id="8" name="Picture 7"/>
          <p:cNvPicPr>
            <a:picLocks noChangeAspect="1"/>
          </p:cNvPicPr>
          <p:nvPr/>
        </p:nvPicPr>
        <p:blipFill>
          <a:blip r:embed="rId5"/>
          <a:stretch>
            <a:fillRect/>
          </a:stretch>
        </p:blipFill>
        <p:spPr>
          <a:xfrm>
            <a:off x="582093" y="702391"/>
            <a:ext cx="1751738" cy="1751738"/>
          </a:xfrm>
          <a:prstGeom prst="rect">
            <a:avLst/>
          </a:prstGeom>
        </p:spPr>
      </p:pic>
      <p:sp>
        <p:nvSpPr>
          <p:cNvPr id="19" name="TextBox 18"/>
          <p:cNvSpPr txBox="1"/>
          <p:nvPr/>
        </p:nvSpPr>
        <p:spPr>
          <a:xfrm>
            <a:off x="304275" y="3432921"/>
            <a:ext cx="2817863" cy="1754327"/>
          </a:xfrm>
          <a:prstGeom prst="rect">
            <a:avLst/>
          </a:prstGeom>
          <a:solidFill>
            <a:schemeClr val="bg1">
              <a:alpha val="61000"/>
            </a:schemeClr>
          </a:solidFill>
        </p:spPr>
        <p:txBody>
          <a:bodyPr wrap="square" rtlCol="0">
            <a:spAutoFit/>
          </a:bodyPr>
          <a:lstStyle/>
          <a:p>
            <a:r>
              <a:rPr lang="en-US" dirty="0" smtClean="0"/>
              <a:t>She </a:t>
            </a:r>
            <a:r>
              <a:rPr lang="en-US" dirty="0" err="1" smtClean="0"/>
              <a:t>alsoe</a:t>
            </a:r>
            <a:r>
              <a:rPr lang="en-US" dirty="0" smtClean="0"/>
              <a:t> </a:t>
            </a:r>
            <a:r>
              <a:rPr lang="en-US" dirty="0" err="1" smtClean="0"/>
              <a:t>saith</a:t>
            </a:r>
            <a:r>
              <a:rPr lang="en-US" dirty="0" smtClean="0"/>
              <a:t> That </a:t>
            </a:r>
            <a:r>
              <a:rPr lang="en-US" dirty="0" err="1" smtClean="0"/>
              <a:t>vizt</a:t>
            </a:r>
            <a:r>
              <a:rPr lang="en-US" dirty="0" smtClean="0"/>
              <a:t> about July 1642 the said the </a:t>
            </a:r>
            <a:r>
              <a:rPr lang="en-US" dirty="0" err="1" smtClean="0"/>
              <a:t>ffarrells</a:t>
            </a:r>
            <a:r>
              <a:rPr lang="en-US" dirty="0" smtClean="0"/>
              <a:t> and their </a:t>
            </a:r>
            <a:r>
              <a:rPr lang="en-US" dirty="0" err="1" smtClean="0"/>
              <a:t>souldjers</a:t>
            </a:r>
            <a:r>
              <a:rPr lang="en-US" dirty="0" smtClean="0"/>
              <a:t> in the night </a:t>
            </a:r>
            <a:r>
              <a:rPr lang="en-US" dirty="0" err="1" smtClean="0"/>
              <a:t>tyme</a:t>
            </a:r>
            <a:r>
              <a:rPr lang="en-US" dirty="0" smtClean="0"/>
              <a:t> secretly </a:t>
            </a:r>
            <a:r>
              <a:rPr lang="en-US" dirty="0" err="1" smtClean="0"/>
              <a:t>killd</a:t>
            </a:r>
            <a:r>
              <a:rPr lang="en-US" dirty="0" smtClean="0"/>
              <a:t> some few </a:t>
            </a:r>
            <a:r>
              <a:rPr lang="en-US" dirty="0" err="1" smtClean="0"/>
              <a:t>ould</a:t>
            </a:r>
            <a:r>
              <a:rPr lang="en-US" dirty="0" smtClean="0"/>
              <a:t> men and some sick </a:t>
            </a:r>
            <a:r>
              <a:rPr lang="en-US" dirty="0" err="1" smtClean="0"/>
              <a:t>souldjers</a:t>
            </a:r>
            <a:r>
              <a:rPr lang="en-US" dirty="0" smtClean="0"/>
              <a:t>, </a:t>
            </a:r>
            <a:endParaRPr lang="en-US" dirty="0"/>
          </a:p>
        </p:txBody>
      </p:sp>
      <p:pic>
        <p:nvPicPr>
          <p:cNvPr id="20" name="Picture 19"/>
          <p:cNvPicPr>
            <a:picLocks noChangeAspect="1"/>
          </p:cNvPicPr>
          <p:nvPr/>
        </p:nvPicPr>
        <p:blipFill>
          <a:blip r:embed="rId6">
            <a:alphaModFix amt="83000"/>
          </a:blip>
          <a:stretch>
            <a:fillRect/>
          </a:stretch>
        </p:blipFill>
        <p:spPr>
          <a:xfrm>
            <a:off x="5807711" y="3446150"/>
            <a:ext cx="3092872" cy="2061915"/>
          </a:xfrm>
          <a:prstGeom prst="rect">
            <a:avLst/>
          </a:prstGeom>
        </p:spPr>
      </p:pic>
      <p:pic>
        <p:nvPicPr>
          <p:cNvPr id="21" name="Picture 20"/>
          <p:cNvPicPr>
            <a:picLocks noChangeAspect="1"/>
          </p:cNvPicPr>
          <p:nvPr/>
        </p:nvPicPr>
        <p:blipFill>
          <a:blip r:embed="rId7"/>
          <a:stretch>
            <a:fillRect/>
          </a:stretch>
        </p:blipFill>
        <p:spPr>
          <a:xfrm>
            <a:off x="6501603" y="1169666"/>
            <a:ext cx="2398980" cy="1799235"/>
          </a:xfrm>
          <a:prstGeom prst="rect">
            <a:avLst/>
          </a:prstGeom>
        </p:spPr>
      </p:pic>
    </p:spTree>
    <p:extLst>
      <p:ext uri="{BB962C8B-B14F-4D97-AF65-F5344CB8AC3E}">
        <p14:creationId xmlns:p14="http://schemas.microsoft.com/office/powerpoint/2010/main" val="39981269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0" y="0"/>
            <a:ext cx="9144000" cy="6858000"/>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Millions of </a:t>
            </a:r>
            <a:r>
              <a:rPr lang="en-US" sz="3200" dirty="0" err="1" smtClean="0">
                <a:solidFill>
                  <a:srgbClr val="FFFFFF"/>
                </a:solidFill>
              </a:rPr>
              <a:t>digitised</a:t>
            </a:r>
            <a:r>
              <a:rPr lang="en-US" sz="3200" dirty="0" smtClean="0">
                <a:solidFill>
                  <a:srgbClr val="FFFFFF"/>
                </a:solidFill>
              </a:rPr>
              <a:t> photos</a:t>
            </a:r>
            <a:endParaRPr lang="en-US" sz="3200" dirty="0">
              <a:solidFill>
                <a:srgbClr val="FFFFFF"/>
              </a:solidFill>
              <a:latin typeface="+mn-lt"/>
              <a:ea typeface="+mn-ea"/>
              <a:cs typeface="+mn-cs"/>
            </a:endParaRPr>
          </a:p>
        </p:txBody>
      </p:sp>
      <p:sp>
        <p:nvSpPr>
          <p:cNvPr id="3" name="Content Placeholder 2"/>
          <p:cNvSpPr>
            <a:spLocks noGrp="1"/>
          </p:cNvSpPr>
          <p:nvPr>
            <p:ph idx="1"/>
          </p:nvPr>
        </p:nvSpPr>
        <p:spPr>
          <a:xfrm>
            <a:off x="0" y="5933069"/>
            <a:ext cx="9144000" cy="925343"/>
          </a:xfrm>
          <a:solidFill>
            <a:schemeClr val="bg1">
              <a:alpha val="78000"/>
            </a:schemeClr>
          </a:solidFill>
        </p:spPr>
        <p:txBody>
          <a:bodyPr vert="horz" lIns="91440" tIns="45720" rIns="91440" bIns="45720" rtlCol="0">
            <a:normAutofit fontScale="92500" lnSpcReduction="10000"/>
          </a:bodyPr>
          <a:lstStyle/>
          <a:p>
            <a:r>
              <a:rPr lang="en-US" sz="2800" dirty="0" smtClean="0"/>
              <a:t>OCR gives us letters </a:t>
            </a:r>
            <a:r>
              <a:rPr lang="en-US" sz="2800" dirty="0" smtClean="0">
                <a:sym typeface="Wingdings"/>
              </a:rPr>
              <a:t> data. </a:t>
            </a:r>
            <a:endParaRPr lang="en-US" sz="2800" dirty="0" smtClean="0"/>
          </a:p>
          <a:p>
            <a:r>
              <a:rPr lang="en-US" sz="2800" dirty="0" smtClean="0"/>
              <a:t>Image recognition to </a:t>
            </a:r>
            <a:r>
              <a:rPr lang="en-US" sz="2800" b="1" dirty="0" smtClean="0"/>
              <a:t>generate metadata for </a:t>
            </a:r>
            <a:r>
              <a:rPr lang="en-US" sz="2800" b="1" dirty="0" err="1" smtClean="0"/>
              <a:t>digitised</a:t>
            </a:r>
            <a:r>
              <a:rPr lang="en-US" sz="2800" b="1" dirty="0" smtClean="0"/>
              <a:t> photos </a:t>
            </a:r>
            <a:r>
              <a:rPr lang="en-US" sz="2800" dirty="0" smtClean="0"/>
              <a:t>. </a:t>
            </a:r>
            <a:endParaRPr lang="en-US" sz="2800" dirty="0"/>
          </a:p>
        </p:txBody>
      </p:sp>
      <p:pic>
        <p:nvPicPr>
          <p:cNvPr id="5" name="Picture 4"/>
          <p:cNvPicPr>
            <a:picLocks noChangeAspect="1"/>
          </p:cNvPicPr>
          <p:nvPr/>
        </p:nvPicPr>
        <p:blipFill>
          <a:blip r:embed="rId4"/>
          <a:stretch>
            <a:fillRect/>
          </a:stretch>
        </p:blipFill>
        <p:spPr>
          <a:xfrm>
            <a:off x="218285" y="4477167"/>
            <a:ext cx="1402982" cy="1402982"/>
          </a:xfrm>
          <a:prstGeom prst="rect">
            <a:avLst/>
          </a:prstGeom>
        </p:spPr>
      </p:pic>
      <p:pic>
        <p:nvPicPr>
          <p:cNvPr id="10" name="Picture 9"/>
          <p:cNvPicPr>
            <a:picLocks noChangeAspect="1"/>
          </p:cNvPicPr>
          <p:nvPr/>
        </p:nvPicPr>
        <p:blipFill>
          <a:blip r:embed="rId5"/>
          <a:stretch>
            <a:fillRect/>
          </a:stretch>
        </p:blipFill>
        <p:spPr>
          <a:xfrm>
            <a:off x="218285" y="3123187"/>
            <a:ext cx="1447051" cy="1083891"/>
          </a:xfrm>
          <a:prstGeom prst="rect">
            <a:avLst/>
          </a:prstGeom>
        </p:spPr>
      </p:pic>
      <p:pic>
        <p:nvPicPr>
          <p:cNvPr id="11" name="Picture 10"/>
          <p:cNvPicPr>
            <a:picLocks noChangeAspect="1"/>
          </p:cNvPicPr>
          <p:nvPr/>
        </p:nvPicPr>
        <p:blipFill>
          <a:blip r:embed="rId6"/>
          <a:stretch>
            <a:fillRect/>
          </a:stretch>
        </p:blipFill>
        <p:spPr>
          <a:xfrm>
            <a:off x="218285" y="1858787"/>
            <a:ext cx="1463136" cy="936407"/>
          </a:xfrm>
          <a:prstGeom prst="rect">
            <a:avLst/>
          </a:prstGeom>
        </p:spPr>
      </p:pic>
    </p:spTree>
    <p:extLst>
      <p:ext uri="{BB962C8B-B14F-4D97-AF65-F5344CB8AC3E}">
        <p14:creationId xmlns:p14="http://schemas.microsoft.com/office/powerpoint/2010/main" val="2601411709"/>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9144000" cy="6858412"/>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Faces of the Rijksmuseum</a:t>
            </a:r>
            <a:endParaRPr lang="en-US" sz="3200" dirty="0">
              <a:solidFill>
                <a:srgbClr val="FFFFFF"/>
              </a:solidFill>
              <a:latin typeface="+mn-lt"/>
              <a:ea typeface="+mn-ea"/>
              <a:cs typeface="+mn-cs"/>
            </a:endParaRPr>
          </a:p>
        </p:txBody>
      </p:sp>
      <p:sp>
        <p:nvSpPr>
          <p:cNvPr id="3" name="Content Placeholder 2"/>
          <p:cNvSpPr>
            <a:spLocks noGrp="1"/>
          </p:cNvSpPr>
          <p:nvPr>
            <p:ph idx="1"/>
          </p:nvPr>
        </p:nvSpPr>
        <p:spPr>
          <a:xfrm>
            <a:off x="0" y="5933069"/>
            <a:ext cx="9144000" cy="925343"/>
          </a:xfrm>
          <a:solidFill>
            <a:schemeClr val="bg1">
              <a:alpha val="78000"/>
            </a:schemeClr>
          </a:solidFill>
        </p:spPr>
        <p:txBody>
          <a:bodyPr vert="horz" lIns="91440" tIns="45720" rIns="91440" bIns="45720" rtlCol="0">
            <a:normAutofit fontScale="92500" lnSpcReduction="10000"/>
          </a:bodyPr>
          <a:lstStyle/>
          <a:p>
            <a:r>
              <a:rPr lang="en-US" sz="2800" dirty="0" smtClean="0"/>
              <a:t>Uses Rijksmuseum API and </a:t>
            </a:r>
            <a:r>
              <a:rPr lang="en-US" sz="2800" dirty="0" err="1" smtClean="0"/>
              <a:t>Face.com</a:t>
            </a:r>
            <a:r>
              <a:rPr lang="en-US" sz="2800" dirty="0" smtClean="0"/>
              <a:t> API. </a:t>
            </a:r>
          </a:p>
          <a:p>
            <a:r>
              <a:rPr lang="en-US" sz="2800" dirty="0" smtClean="0"/>
              <a:t>Extracts the faces from artworks.</a:t>
            </a:r>
            <a:endParaRPr lang="en-US" sz="2800" dirty="0"/>
          </a:p>
        </p:txBody>
      </p:sp>
      <p:pic>
        <p:nvPicPr>
          <p:cNvPr id="6" name="Picture 5"/>
          <p:cNvPicPr>
            <a:picLocks noChangeAspect="1"/>
          </p:cNvPicPr>
          <p:nvPr/>
        </p:nvPicPr>
        <p:blipFill>
          <a:blip r:embed="rId4"/>
          <a:stretch>
            <a:fillRect/>
          </a:stretch>
        </p:blipFill>
        <p:spPr>
          <a:xfrm>
            <a:off x="516443" y="1025310"/>
            <a:ext cx="3293042" cy="4218654"/>
          </a:xfrm>
          <a:prstGeom prst="rect">
            <a:avLst/>
          </a:prstGeom>
          <a:ln w="47625">
            <a:solidFill>
              <a:schemeClr val="bg1"/>
            </a:solidFill>
          </a:ln>
        </p:spPr>
      </p:pic>
    </p:spTree>
    <p:extLst>
      <p:ext uri="{BB962C8B-B14F-4D97-AF65-F5344CB8AC3E}">
        <p14:creationId xmlns:p14="http://schemas.microsoft.com/office/powerpoint/2010/main" val="16911785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alphaModFix amt="22000"/>
          </a:blip>
          <a:stretch>
            <a:fillRect/>
          </a:stretch>
        </p:blipFill>
        <p:spPr>
          <a:xfrm>
            <a:off x="-897733" y="-379564"/>
            <a:ext cx="11516360" cy="7594023"/>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Photos with no descriptions?</a:t>
            </a:r>
            <a:endParaRPr lang="en-US" sz="3200" dirty="0">
              <a:solidFill>
                <a:srgbClr val="FFFFFF"/>
              </a:solidFill>
              <a:latin typeface="+mn-lt"/>
              <a:ea typeface="+mn-ea"/>
              <a:cs typeface="+mn-cs"/>
            </a:endParaRPr>
          </a:p>
        </p:txBody>
      </p:sp>
      <p:sp>
        <p:nvSpPr>
          <p:cNvPr id="15" name="Curved Right Arrow 14"/>
          <p:cNvSpPr/>
          <p:nvPr/>
        </p:nvSpPr>
        <p:spPr>
          <a:xfrm rot="16922073">
            <a:off x="2246715" y="907142"/>
            <a:ext cx="3201516" cy="6874231"/>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2013-06-14 15.47.26.png"/>
          <p:cNvPicPr>
            <a:picLocks noChangeAspect="1"/>
          </p:cNvPicPr>
          <p:nvPr/>
        </p:nvPicPr>
        <p:blipFill>
          <a:blip r:embed="rId5">
            <a:alphaModFix amt="79000"/>
            <a:extLst>
              <a:ext uri="{28A0092B-C50C-407E-A947-70E740481C1C}">
                <a14:useLocalDpi xmlns:a14="http://schemas.microsoft.com/office/drawing/2010/main" val="0"/>
              </a:ext>
            </a:extLst>
          </a:blip>
          <a:stretch>
            <a:fillRect/>
          </a:stretch>
        </p:blipFill>
        <p:spPr>
          <a:xfrm>
            <a:off x="3998062" y="4348577"/>
            <a:ext cx="1518601" cy="2277901"/>
          </a:xfrm>
          <a:prstGeom prst="rect">
            <a:avLst/>
          </a:prstGeom>
        </p:spPr>
      </p:pic>
      <p:pic>
        <p:nvPicPr>
          <p:cNvPr id="13" name="Picture 12"/>
          <p:cNvPicPr>
            <a:picLocks noChangeAspect="1"/>
          </p:cNvPicPr>
          <p:nvPr/>
        </p:nvPicPr>
        <p:blipFill>
          <a:blip r:embed="rId6">
            <a:alphaModFix amt="67000"/>
          </a:blip>
          <a:stretch>
            <a:fillRect/>
          </a:stretch>
        </p:blipFill>
        <p:spPr>
          <a:xfrm>
            <a:off x="1707258" y="3562322"/>
            <a:ext cx="1763786" cy="1842052"/>
          </a:xfrm>
          <a:prstGeom prst="rect">
            <a:avLst/>
          </a:prstGeom>
        </p:spPr>
      </p:pic>
      <p:pic>
        <p:nvPicPr>
          <p:cNvPr id="5" name="Picture 4"/>
          <p:cNvPicPr>
            <a:picLocks noChangeAspect="1"/>
          </p:cNvPicPr>
          <p:nvPr/>
        </p:nvPicPr>
        <p:blipFill>
          <a:blip r:embed="rId7">
            <a:alphaModFix amt="82000"/>
          </a:blip>
          <a:stretch>
            <a:fillRect/>
          </a:stretch>
        </p:blipFill>
        <p:spPr>
          <a:xfrm>
            <a:off x="304276" y="1249094"/>
            <a:ext cx="1402982" cy="1402982"/>
          </a:xfrm>
          <a:prstGeom prst="rect">
            <a:avLst/>
          </a:prstGeom>
        </p:spPr>
      </p:pic>
      <p:pic>
        <p:nvPicPr>
          <p:cNvPr id="4" name="Picture 3"/>
          <p:cNvPicPr>
            <a:picLocks noChangeAspect="1"/>
          </p:cNvPicPr>
          <p:nvPr/>
        </p:nvPicPr>
        <p:blipFill>
          <a:blip r:embed="rId8">
            <a:alphaModFix amt="70000"/>
          </a:blip>
          <a:stretch>
            <a:fillRect/>
          </a:stretch>
        </p:blipFill>
        <p:spPr>
          <a:xfrm>
            <a:off x="4593710" y="991113"/>
            <a:ext cx="4039665" cy="2669224"/>
          </a:xfrm>
          <a:prstGeom prst="rect">
            <a:avLst/>
          </a:prstGeom>
        </p:spPr>
      </p:pic>
    </p:spTree>
    <p:extLst>
      <p:ext uri="{BB962C8B-B14F-4D97-AF65-F5344CB8AC3E}">
        <p14:creationId xmlns:p14="http://schemas.microsoft.com/office/powerpoint/2010/main" val="2255650925"/>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alphaModFix amt="18000"/>
          </a:blip>
          <a:stretch>
            <a:fillRect/>
          </a:stretch>
        </p:blipFill>
        <p:spPr>
          <a:xfrm>
            <a:off x="-1059" y="1"/>
            <a:ext cx="9163088" cy="6857999"/>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Unidentified images?</a:t>
            </a:r>
            <a:endParaRPr lang="en-US" sz="3200" dirty="0">
              <a:solidFill>
                <a:srgbClr val="FFFFFF"/>
              </a:solidFill>
              <a:latin typeface="+mn-lt"/>
              <a:ea typeface="+mn-ea"/>
              <a:cs typeface="+mn-cs"/>
            </a:endParaRPr>
          </a:p>
        </p:txBody>
      </p:sp>
      <p:pic>
        <p:nvPicPr>
          <p:cNvPr id="3" name="Picture 2"/>
          <p:cNvPicPr>
            <a:picLocks noChangeAspect="1"/>
          </p:cNvPicPr>
          <p:nvPr/>
        </p:nvPicPr>
        <p:blipFill>
          <a:blip r:embed="rId5"/>
          <a:stretch>
            <a:fillRect/>
          </a:stretch>
        </p:blipFill>
        <p:spPr>
          <a:xfrm>
            <a:off x="330914" y="840093"/>
            <a:ext cx="1694367" cy="1125060"/>
          </a:xfrm>
          <a:prstGeom prst="rect">
            <a:avLst/>
          </a:prstGeom>
        </p:spPr>
      </p:pic>
      <p:pic>
        <p:nvPicPr>
          <p:cNvPr id="6" name="Picture 5"/>
          <p:cNvPicPr>
            <a:picLocks noChangeAspect="1"/>
          </p:cNvPicPr>
          <p:nvPr/>
        </p:nvPicPr>
        <p:blipFill>
          <a:blip r:embed="rId6"/>
          <a:stretch>
            <a:fillRect/>
          </a:stretch>
        </p:blipFill>
        <p:spPr>
          <a:xfrm>
            <a:off x="330914" y="2129998"/>
            <a:ext cx="1739127" cy="2533508"/>
          </a:xfrm>
          <a:prstGeom prst="rect">
            <a:avLst/>
          </a:prstGeom>
        </p:spPr>
      </p:pic>
      <p:pic>
        <p:nvPicPr>
          <p:cNvPr id="7" name="Picture 6"/>
          <p:cNvPicPr>
            <a:picLocks noChangeAspect="1"/>
          </p:cNvPicPr>
          <p:nvPr/>
        </p:nvPicPr>
        <p:blipFill>
          <a:blip r:embed="rId7"/>
          <a:stretch>
            <a:fillRect/>
          </a:stretch>
        </p:blipFill>
        <p:spPr>
          <a:xfrm>
            <a:off x="330913" y="4740142"/>
            <a:ext cx="1739127" cy="1752583"/>
          </a:xfrm>
          <a:prstGeom prst="rect">
            <a:avLst/>
          </a:prstGeom>
        </p:spPr>
      </p:pic>
      <p:pic>
        <p:nvPicPr>
          <p:cNvPr id="9" name="Picture 8"/>
          <p:cNvPicPr>
            <a:picLocks noChangeAspect="1"/>
          </p:cNvPicPr>
          <p:nvPr/>
        </p:nvPicPr>
        <p:blipFill>
          <a:blip r:embed="rId8"/>
          <a:stretch>
            <a:fillRect/>
          </a:stretch>
        </p:blipFill>
        <p:spPr>
          <a:xfrm>
            <a:off x="2850835" y="793787"/>
            <a:ext cx="2291438" cy="1804215"/>
          </a:xfrm>
          <a:prstGeom prst="rect">
            <a:avLst/>
          </a:prstGeom>
        </p:spPr>
      </p:pic>
      <p:pic>
        <p:nvPicPr>
          <p:cNvPr id="10" name="Picture 9"/>
          <p:cNvPicPr>
            <a:picLocks noChangeAspect="1"/>
          </p:cNvPicPr>
          <p:nvPr/>
        </p:nvPicPr>
        <p:blipFill>
          <a:blip r:embed="rId9"/>
          <a:stretch>
            <a:fillRect/>
          </a:stretch>
        </p:blipFill>
        <p:spPr>
          <a:xfrm>
            <a:off x="2841929" y="2851022"/>
            <a:ext cx="2300344" cy="1727531"/>
          </a:xfrm>
          <a:prstGeom prst="rect">
            <a:avLst/>
          </a:prstGeom>
        </p:spPr>
      </p:pic>
      <p:pic>
        <p:nvPicPr>
          <p:cNvPr id="11" name="Picture 10"/>
          <p:cNvPicPr>
            <a:picLocks noChangeAspect="1"/>
          </p:cNvPicPr>
          <p:nvPr/>
        </p:nvPicPr>
        <p:blipFill>
          <a:blip r:embed="rId10"/>
          <a:stretch>
            <a:fillRect/>
          </a:stretch>
        </p:blipFill>
        <p:spPr>
          <a:xfrm>
            <a:off x="5885546" y="784429"/>
            <a:ext cx="2839899" cy="3003631"/>
          </a:xfrm>
          <a:prstGeom prst="rect">
            <a:avLst/>
          </a:prstGeom>
        </p:spPr>
      </p:pic>
      <p:pic>
        <p:nvPicPr>
          <p:cNvPr id="12" name="Picture 11"/>
          <p:cNvPicPr>
            <a:picLocks noChangeAspect="1"/>
          </p:cNvPicPr>
          <p:nvPr/>
        </p:nvPicPr>
        <p:blipFill>
          <a:blip r:embed="rId11"/>
          <a:stretch>
            <a:fillRect/>
          </a:stretch>
        </p:blipFill>
        <p:spPr>
          <a:xfrm>
            <a:off x="5503774" y="4187233"/>
            <a:ext cx="3419460" cy="2142136"/>
          </a:xfrm>
          <a:prstGeom prst="rect">
            <a:avLst/>
          </a:prstGeom>
        </p:spPr>
      </p:pic>
    </p:spTree>
    <p:extLst>
      <p:ext uri="{BB962C8B-B14F-4D97-AF65-F5344CB8AC3E}">
        <p14:creationId xmlns:p14="http://schemas.microsoft.com/office/powerpoint/2010/main" val="2524240600"/>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4" name="Picture 13"/>
          <p:cNvPicPr>
            <a:picLocks noChangeAspect="1"/>
          </p:cNvPicPr>
          <p:nvPr/>
        </p:nvPicPr>
        <p:blipFill>
          <a:blip r:embed="rId4">
            <a:alphaModFix amt="22000"/>
          </a:blip>
          <a:stretch>
            <a:fillRect/>
          </a:stretch>
        </p:blipFill>
        <p:spPr>
          <a:xfrm>
            <a:off x="-897733" y="-379564"/>
            <a:ext cx="11516360" cy="7594023"/>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Content without Context</a:t>
            </a:r>
            <a:endParaRPr lang="en-US" sz="3200" dirty="0">
              <a:solidFill>
                <a:srgbClr val="FFFFFF"/>
              </a:solidFill>
              <a:latin typeface="+mn-lt"/>
              <a:ea typeface="+mn-ea"/>
              <a:cs typeface="+mn-cs"/>
            </a:endParaRPr>
          </a:p>
        </p:txBody>
      </p:sp>
      <p:sp>
        <p:nvSpPr>
          <p:cNvPr id="13" name="Content Placeholder 2"/>
          <p:cNvSpPr>
            <a:spLocks noGrp="1"/>
          </p:cNvSpPr>
          <p:nvPr>
            <p:ph idx="1"/>
          </p:nvPr>
        </p:nvSpPr>
        <p:spPr>
          <a:xfrm>
            <a:off x="0" y="5933069"/>
            <a:ext cx="9144000" cy="925343"/>
          </a:xfrm>
          <a:solidFill>
            <a:schemeClr val="bg1">
              <a:alpha val="78000"/>
            </a:schemeClr>
          </a:solidFill>
        </p:spPr>
        <p:txBody>
          <a:bodyPr vert="horz" lIns="91440" tIns="45720" rIns="91440" bIns="45720" rtlCol="0">
            <a:normAutofit fontScale="92500" lnSpcReduction="10000"/>
          </a:bodyPr>
          <a:lstStyle/>
          <a:p>
            <a:r>
              <a:rPr lang="en-US" sz="2800" dirty="0" smtClean="0"/>
              <a:t>Who else is in the first </a:t>
            </a:r>
            <a:r>
              <a:rPr lang="en-US" sz="2800" dirty="0" err="1"/>
              <a:t>D</a:t>
            </a:r>
            <a:r>
              <a:rPr lang="en-US" sz="2800" dirty="0" err="1" smtClean="0"/>
              <a:t>ail</a:t>
            </a:r>
            <a:r>
              <a:rPr lang="en-US" sz="2800" dirty="0" smtClean="0"/>
              <a:t>?</a:t>
            </a:r>
          </a:p>
          <a:p>
            <a:r>
              <a:rPr lang="en-US" sz="2800" dirty="0" smtClean="0"/>
              <a:t> </a:t>
            </a:r>
            <a:r>
              <a:rPr lang="en-US" sz="2800" dirty="0" smtClean="0">
                <a:sym typeface="Wingdings"/>
              </a:rPr>
              <a:t> WT Cosgrave, for one.</a:t>
            </a:r>
            <a:endParaRPr lang="en-US" sz="2800" dirty="0" smtClean="0"/>
          </a:p>
        </p:txBody>
      </p:sp>
      <p:pic>
        <p:nvPicPr>
          <p:cNvPr id="15" name="Picture 14"/>
          <p:cNvPicPr>
            <a:picLocks noChangeAspect="1"/>
          </p:cNvPicPr>
          <p:nvPr/>
        </p:nvPicPr>
        <p:blipFill>
          <a:blip r:embed="rId5">
            <a:alphaModFix amt="82000"/>
          </a:blip>
          <a:stretch>
            <a:fillRect/>
          </a:stretch>
        </p:blipFill>
        <p:spPr>
          <a:xfrm>
            <a:off x="304276" y="1024187"/>
            <a:ext cx="1402982" cy="1402982"/>
          </a:xfrm>
          <a:prstGeom prst="rect">
            <a:avLst/>
          </a:prstGeom>
        </p:spPr>
      </p:pic>
      <p:pic>
        <p:nvPicPr>
          <p:cNvPr id="5" name="Picture 4"/>
          <p:cNvPicPr>
            <a:picLocks noChangeAspect="1"/>
          </p:cNvPicPr>
          <p:nvPr/>
        </p:nvPicPr>
        <p:blipFill>
          <a:blip r:embed="rId6"/>
          <a:stretch>
            <a:fillRect/>
          </a:stretch>
        </p:blipFill>
        <p:spPr>
          <a:xfrm>
            <a:off x="1557563" y="2570395"/>
            <a:ext cx="1676400" cy="368300"/>
          </a:xfrm>
          <a:prstGeom prst="rect">
            <a:avLst/>
          </a:prstGeom>
        </p:spPr>
      </p:pic>
      <p:pic>
        <p:nvPicPr>
          <p:cNvPr id="8" name="Picture 7"/>
          <p:cNvPicPr>
            <a:picLocks noChangeAspect="1"/>
          </p:cNvPicPr>
          <p:nvPr/>
        </p:nvPicPr>
        <p:blipFill>
          <a:blip r:embed="rId7"/>
          <a:stretch>
            <a:fillRect/>
          </a:stretch>
        </p:blipFill>
        <p:spPr>
          <a:xfrm>
            <a:off x="3149868" y="2570395"/>
            <a:ext cx="3162300" cy="444500"/>
          </a:xfrm>
          <a:prstGeom prst="rect">
            <a:avLst/>
          </a:prstGeom>
        </p:spPr>
      </p:pic>
      <p:pic>
        <p:nvPicPr>
          <p:cNvPr id="16" name="Picture 15"/>
          <p:cNvPicPr>
            <a:picLocks noChangeAspect="1"/>
          </p:cNvPicPr>
          <p:nvPr/>
        </p:nvPicPr>
        <p:blipFill>
          <a:blip r:embed="rId8"/>
          <a:stretch>
            <a:fillRect/>
          </a:stretch>
        </p:blipFill>
        <p:spPr>
          <a:xfrm>
            <a:off x="1557563" y="3381321"/>
            <a:ext cx="2497250" cy="290539"/>
          </a:xfrm>
          <a:prstGeom prst="rect">
            <a:avLst/>
          </a:prstGeom>
        </p:spPr>
      </p:pic>
      <p:pic>
        <p:nvPicPr>
          <p:cNvPr id="17" name="Picture 16"/>
          <p:cNvPicPr>
            <a:picLocks noChangeAspect="1"/>
          </p:cNvPicPr>
          <p:nvPr/>
        </p:nvPicPr>
        <p:blipFill>
          <a:blip r:embed="rId9"/>
          <a:stretch>
            <a:fillRect/>
          </a:stretch>
        </p:blipFill>
        <p:spPr>
          <a:xfrm>
            <a:off x="3310994" y="3671860"/>
            <a:ext cx="2336800" cy="889000"/>
          </a:xfrm>
          <a:prstGeom prst="rect">
            <a:avLst/>
          </a:prstGeom>
        </p:spPr>
      </p:pic>
      <p:pic>
        <p:nvPicPr>
          <p:cNvPr id="18" name="Picture 17"/>
          <p:cNvPicPr>
            <a:picLocks noChangeAspect="1"/>
          </p:cNvPicPr>
          <p:nvPr/>
        </p:nvPicPr>
        <p:blipFill>
          <a:blip r:embed="rId10"/>
          <a:stretch>
            <a:fillRect/>
          </a:stretch>
        </p:blipFill>
        <p:spPr>
          <a:xfrm>
            <a:off x="5548658" y="4191390"/>
            <a:ext cx="1264486" cy="1664142"/>
          </a:xfrm>
          <a:prstGeom prst="rect">
            <a:avLst/>
          </a:prstGeom>
        </p:spPr>
      </p:pic>
    </p:spTree>
    <p:extLst>
      <p:ext uri="{BB962C8B-B14F-4D97-AF65-F5344CB8AC3E}">
        <p14:creationId xmlns:p14="http://schemas.microsoft.com/office/powerpoint/2010/main" val="889932887"/>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23294" y="684278"/>
            <a:ext cx="8708995" cy="5451026"/>
          </a:xfrm>
          <a:prstGeom prst="rect">
            <a:avLst/>
          </a:prstGeom>
        </p:spPr>
      </p:pic>
      <p:sp>
        <p:nvSpPr>
          <p:cNvPr id="2" name="Title 1"/>
          <p:cNvSpPr>
            <a:spLocks noGrp="1"/>
          </p:cNvSpPr>
          <p:nvPr>
            <p:ph type="title"/>
          </p:nvPr>
        </p:nvSpPr>
        <p:spPr>
          <a:xfrm>
            <a:off x="4428250" y="-5799"/>
            <a:ext cx="4727348" cy="757578"/>
          </a:xfrm>
          <a:solidFill>
            <a:schemeClr val="tx2">
              <a:lumMod val="60000"/>
              <a:lumOff val="40000"/>
            </a:schemeClr>
          </a:solidFill>
        </p:spPr>
        <p:txBody>
          <a:bodyPr vert="horz" lIns="91440" tIns="45720" rIns="91440" bIns="45720" rtlCol="0" anchor="ctr">
            <a:normAutofit fontScale="90000"/>
          </a:bodyPr>
          <a:lstStyle/>
          <a:p>
            <a:pPr>
              <a:spcBef>
                <a:spcPct val="20000"/>
              </a:spcBef>
            </a:pPr>
            <a:r>
              <a:rPr lang="en-US" sz="3200" dirty="0">
                <a:solidFill>
                  <a:schemeClr val="bg1"/>
                </a:solidFill>
                <a:latin typeface="+mn-lt"/>
                <a:ea typeface="+mn-ea"/>
                <a:cs typeface="+mn-cs"/>
              </a:rPr>
              <a:t>Users are populating the Web</a:t>
            </a:r>
          </a:p>
        </p:txBody>
      </p:sp>
      <p:sp>
        <p:nvSpPr>
          <p:cNvPr id="3" name="Content Placeholder 2"/>
          <p:cNvSpPr>
            <a:spLocks noGrp="1"/>
          </p:cNvSpPr>
          <p:nvPr>
            <p:ph idx="1"/>
          </p:nvPr>
        </p:nvSpPr>
        <p:spPr>
          <a:xfrm>
            <a:off x="0" y="5807371"/>
            <a:ext cx="9144000" cy="1043813"/>
          </a:xfrm>
          <a:solidFill>
            <a:schemeClr val="bg1">
              <a:alpha val="78000"/>
            </a:schemeClr>
          </a:solidFill>
        </p:spPr>
        <p:txBody>
          <a:bodyPr>
            <a:normAutofit fontScale="77500" lnSpcReduction="20000"/>
          </a:bodyPr>
          <a:lstStyle/>
          <a:p>
            <a:r>
              <a:rPr lang="en-US" dirty="0" smtClean="0"/>
              <a:t>Users are increasingly comfortable generating content (</a:t>
            </a:r>
            <a:r>
              <a:rPr lang="en-US" dirty="0" err="1" smtClean="0"/>
              <a:t>wikipedia</a:t>
            </a:r>
            <a:r>
              <a:rPr lang="en-US" dirty="0" smtClean="0"/>
              <a:t>, facebook, twitter, </a:t>
            </a:r>
            <a:r>
              <a:rPr lang="en-US" dirty="0" err="1" smtClean="0"/>
              <a:t>pinterest</a:t>
            </a:r>
            <a:r>
              <a:rPr lang="en-US" dirty="0" smtClean="0"/>
              <a:t>, </a:t>
            </a:r>
            <a:r>
              <a:rPr lang="en-US" dirty="0" err="1" smtClean="0"/>
              <a:t>flickr</a:t>
            </a:r>
            <a:r>
              <a:rPr lang="en-US" dirty="0" smtClean="0"/>
              <a:t>, </a:t>
            </a:r>
            <a:r>
              <a:rPr lang="en-US" dirty="0" err="1" smtClean="0"/>
              <a:t>instagram</a:t>
            </a:r>
            <a:r>
              <a:rPr lang="en-US" dirty="0" smtClean="0"/>
              <a:t>, </a:t>
            </a:r>
            <a:r>
              <a:rPr lang="en-US" dirty="0" err="1" smtClean="0"/>
              <a:t>youtube</a:t>
            </a:r>
            <a:r>
              <a:rPr lang="en-US" dirty="0" smtClean="0"/>
              <a:t>, </a:t>
            </a:r>
            <a:r>
              <a:rPr lang="en-US" dirty="0" err="1" smtClean="0"/>
              <a:t>waze</a:t>
            </a:r>
            <a:r>
              <a:rPr lang="en-US" dirty="0" smtClean="0"/>
              <a:t>…).</a:t>
            </a:r>
            <a:endParaRPr lang="en-US" dirty="0"/>
          </a:p>
        </p:txBody>
      </p:sp>
      <p:sp>
        <p:nvSpPr>
          <p:cNvPr id="5" name="TextBox 4"/>
          <p:cNvSpPr txBox="1"/>
          <p:nvPr/>
        </p:nvSpPr>
        <p:spPr>
          <a:xfrm>
            <a:off x="3038817" y="3260819"/>
            <a:ext cx="2934431" cy="461665"/>
          </a:xfrm>
          <a:prstGeom prst="rect">
            <a:avLst/>
          </a:prstGeom>
          <a:solidFill>
            <a:schemeClr val="bg1"/>
          </a:solidFill>
        </p:spPr>
        <p:txBody>
          <a:bodyPr wrap="square" rtlCol="0">
            <a:spAutoFit/>
          </a:bodyPr>
          <a:lstStyle/>
          <a:p>
            <a:pPr algn="ctr"/>
            <a:r>
              <a:rPr lang="en-US" sz="2400" dirty="0" smtClean="0"/>
              <a:t>End User Creates</a:t>
            </a:r>
            <a:endParaRPr lang="en-US" sz="2400" dirty="0"/>
          </a:p>
        </p:txBody>
      </p:sp>
    </p:spTree>
    <p:extLst>
      <p:ext uri="{BB962C8B-B14F-4D97-AF65-F5344CB8AC3E}">
        <p14:creationId xmlns:p14="http://schemas.microsoft.com/office/powerpoint/2010/main" val="29741755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alphaModFix amt="34000"/>
          </a:blip>
          <a:stretch>
            <a:fillRect/>
          </a:stretch>
        </p:blipFill>
        <p:spPr>
          <a:xfrm>
            <a:off x="-24599" y="-11135"/>
            <a:ext cx="8947833" cy="6869547"/>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Visualising linkages</a:t>
            </a:r>
            <a:endParaRPr lang="en-US" sz="3200" dirty="0">
              <a:solidFill>
                <a:srgbClr val="FFFFFF"/>
              </a:solidFill>
              <a:latin typeface="+mn-lt"/>
              <a:ea typeface="+mn-ea"/>
              <a:cs typeface="+mn-cs"/>
            </a:endParaRPr>
          </a:p>
        </p:txBody>
      </p:sp>
      <p:sp>
        <p:nvSpPr>
          <p:cNvPr id="3" name="Content Placeholder 2"/>
          <p:cNvSpPr>
            <a:spLocks noGrp="1"/>
          </p:cNvSpPr>
          <p:nvPr>
            <p:ph idx="1"/>
          </p:nvPr>
        </p:nvSpPr>
        <p:spPr>
          <a:xfrm>
            <a:off x="0" y="5933069"/>
            <a:ext cx="9144000" cy="925343"/>
          </a:xfrm>
          <a:solidFill>
            <a:schemeClr val="bg1">
              <a:alpha val="89000"/>
            </a:schemeClr>
          </a:solidFill>
        </p:spPr>
        <p:txBody>
          <a:bodyPr vert="horz" lIns="91440" tIns="45720" rIns="91440" bIns="45720" rtlCol="0">
            <a:normAutofit fontScale="92500" lnSpcReduction="10000"/>
          </a:bodyPr>
          <a:lstStyle/>
          <a:p>
            <a:r>
              <a:rPr lang="en-US" sz="2800" dirty="0" smtClean="0"/>
              <a:t>Automating the identification of key places and person</a:t>
            </a:r>
            <a:r>
              <a:rPr lang="en-US" sz="2800" dirty="0" smtClean="0">
                <a:sym typeface="Wingdings"/>
              </a:rPr>
              <a:t>. </a:t>
            </a:r>
            <a:endParaRPr lang="en-US" sz="2800" dirty="0" smtClean="0"/>
          </a:p>
          <a:p>
            <a:r>
              <a:rPr lang="en-US" sz="2800" dirty="0" smtClean="0"/>
              <a:t>And how they relate to each other. </a:t>
            </a:r>
            <a:endParaRPr lang="en-US" sz="2800" dirty="0"/>
          </a:p>
        </p:txBody>
      </p:sp>
      <p:pic>
        <p:nvPicPr>
          <p:cNvPr id="9" name="Picture 8"/>
          <p:cNvPicPr>
            <a:picLocks noChangeAspect="1"/>
          </p:cNvPicPr>
          <p:nvPr/>
        </p:nvPicPr>
        <p:blipFill>
          <a:blip r:embed="rId4">
            <a:alphaModFix amt="80000"/>
          </a:blip>
          <a:stretch>
            <a:fillRect/>
          </a:stretch>
        </p:blipFill>
        <p:spPr>
          <a:xfrm>
            <a:off x="0" y="1"/>
            <a:ext cx="2790279" cy="1415359"/>
          </a:xfrm>
          <a:prstGeom prst="rect">
            <a:avLst/>
          </a:prstGeom>
        </p:spPr>
      </p:pic>
      <p:grpSp>
        <p:nvGrpSpPr>
          <p:cNvPr id="13" name="Group 12"/>
          <p:cNvGrpSpPr/>
          <p:nvPr/>
        </p:nvGrpSpPr>
        <p:grpSpPr>
          <a:xfrm>
            <a:off x="4478760" y="2438677"/>
            <a:ext cx="4581525" cy="2165167"/>
            <a:chOff x="2116734" y="4607710"/>
            <a:chExt cx="4581525" cy="2165167"/>
          </a:xfrm>
        </p:grpSpPr>
        <p:pic>
          <p:nvPicPr>
            <p:cNvPr id="14" name="Picture 13"/>
            <p:cNvPicPr>
              <a:picLocks noChangeAspect="1"/>
            </p:cNvPicPr>
            <p:nvPr/>
          </p:nvPicPr>
          <p:blipFill>
            <a:blip r:embed="rId5">
              <a:alphaModFix amt="85000"/>
            </a:blip>
            <a:stretch>
              <a:fillRect/>
            </a:stretch>
          </p:blipFill>
          <p:spPr>
            <a:xfrm>
              <a:off x="2116734" y="4607710"/>
              <a:ext cx="4379150" cy="719125"/>
            </a:xfrm>
            <a:prstGeom prst="rect">
              <a:avLst/>
            </a:prstGeom>
          </p:spPr>
        </p:pic>
        <p:pic>
          <p:nvPicPr>
            <p:cNvPr id="15" name="Picture 14"/>
            <p:cNvPicPr>
              <a:picLocks noChangeAspect="1"/>
            </p:cNvPicPr>
            <p:nvPr/>
          </p:nvPicPr>
          <p:blipFill>
            <a:blip r:embed="rId6">
              <a:alphaModFix amt="85000"/>
            </a:blip>
            <a:stretch>
              <a:fillRect/>
            </a:stretch>
          </p:blipFill>
          <p:spPr>
            <a:xfrm>
              <a:off x="2544763" y="5275687"/>
              <a:ext cx="4153496" cy="1497190"/>
            </a:xfrm>
            <a:prstGeom prst="rect">
              <a:avLst/>
            </a:prstGeom>
          </p:spPr>
        </p:pic>
      </p:grpSp>
      <p:pic>
        <p:nvPicPr>
          <p:cNvPr id="16" name="Content Placeholder 3"/>
          <p:cNvPicPr>
            <a:picLocks noGrp="1" noChangeAspect="1"/>
          </p:cNvPicPr>
          <p:nvPr/>
        </p:nvPicPr>
        <p:blipFill>
          <a:blip r:embed="rId7">
            <a:alphaModFix amt="85000"/>
          </a:blip>
          <a:srcRect t="19129" b="19129"/>
          <a:stretch>
            <a:fillRect/>
          </a:stretch>
        </p:blipFill>
        <p:spPr>
          <a:xfrm>
            <a:off x="386571" y="3305119"/>
            <a:ext cx="4317090" cy="2374233"/>
          </a:xfrm>
          <a:prstGeom prst="rect">
            <a:avLst/>
          </a:prstGeom>
        </p:spPr>
      </p:pic>
      <p:pic>
        <p:nvPicPr>
          <p:cNvPr id="17" name="Picture 16"/>
          <p:cNvPicPr>
            <a:picLocks noChangeAspect="1"/>
          </p:cNvPicPr>
          <p:nvPr/>
        </p:nvPicPr>
        <p:blipFill>
          <a:blip r:embed="rId8">
            <a:alphaModFix amt="91000"/>
          </a:blip>
          <a:stretch>
            <a:fillRect/>
          </a:stretch>
        </p:blipFill>
        <p:spPr>
          <a:xfrm>
            <a:off x="762014" y="1415360"/>
            <a:ext cx="3026886" cy="1830376"/>
          </a:xfrm>
          <a:prstGeom prst="rect">
            <a:avLst/>
          </a:prstGeom>
        </p:spPr>
      </p:pic>
    </p:spTree>
    <p:extLst>
      <p:ext uri="{BB962C8B-B14F-4D97-AF65-F5344CB8AC3E}">
        <p14:creationId xmlns:p14="http://schemas.microsoft.com/office/powerpoint/2010/main" val="319258203"/>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alphaModFix amt="86000"/>
          </a:blip>
          <a:stretch>
            <a:fillRect/>
          </a:stretch>
        </p:blipFill>
        <p:spPr>
          <a:xfrm>
            <a:off x="-24599" y="-11135"/>
            <a:ext cx="8947833" cy="6869547"/>
          </a:xfrm>
          <a:prstGeom prst="rect">
            <a:avLst/>
          </a:prstGeom>
        </p:spPr>
      </p:pic>
      <p:sp>
        <p:nvSpPr>
          <p:cNvPr id="2" name="Title 1"/>
          <p:cNvSpPr>
            <a:spLocks noGrp="1"/>
          </p:cNvSpPr>
          <p:nvPr>
            <p:ph type="title"/>
          </p:nvPr>
        </p:nvSpPr>
        <p:spPr>
          <a:xfrm>
            <a:off x="3426416" y="1"/>
            <a:ext cx="5734981"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Archaic Language made ‘normal’</a:t>
            </a:r>
            <a:endParaRPr lang="en-US" sz="3200" dirty="0">
              <a:solidFill>
                <a:srgbClr val="FFFFFF"/>
              </a:solidFill>
              <a:latin typeface="+mn-lt"/>
              <a:ea typeface="+mn-ea"/>
              <a:cs typeface="+mn-cs"/>
            </a:endParaRPr>
          </a:p>
        </p:txBody>
      </p:sp>
      <p:sp>
        <p:nvSpPr>
          <p:cNvPr id="3" name="Content Placeholder 2"/>
          <p:cNvSpPr>
            <a:spLocks noGrp="1"/>
          </p:cNvSpPr>
          <p:nvPr>
            <p:ph idx="1"/>
          </p:nvPr>
        </p:nvSpPr>
        <p:spPr>
          <a:xfrm>
            <a:off x="0" y="5933069"/>
            <a:ext cx="9144000" cy="925343"/>
          </a:xfrm>
          <a:solidFill>
            <a:schemeClr val="bg1">
              <a:alpha val="89000"/>
            </a:schemeClr>
          </a:solidFill>
        </p:spPr>
        <p:txBody>
          <a:bodyPr vert="horz" lIns="91440" tIns="45720" rIns="91440" bIns="45720" rtlCol="0">
            <a:normAutofit fontScale="92500" lnSpcReduction="10000"/>
          </a:bodyPr>
          <a:lstStyle/>
          <a:p>
            <a:r>
              <a:rPr lang="en-US" sz="2800" dirty="0" smtClean="0"/>
              <a:t>Alternative spellings, variations, dubious punctuation</a:t>
            </a:r>
            <a:r>
              <a:rPr lang="en-US" sz="2800" dirty="0" smtClean="0">
                <a:sym typeface="Wingdings"/>
              </a:rPr>
              <a:t>. </a:t>
            </a:r>
            <a:endParaRPr lang="en-US" sz="2800" dirty="0" smtClean="0"/>
          </a:p>
          <a:p>
            <a:r>
              <a:rPr lang="en-US" sz="2800" dirty="0" smtClean="0"/>
              <a:t>Sample from 1641 depositions. </a:t>
            </a:r>
            <a:endParaRPr lang="en-US" sz="2800" dirty="0"/>
          </a:p>
        </p:txBody>
      </p:sp>
      <p:pic>
        <p:nvPicPr>
          <p:cNvPr id="6" name="Picture 5"/>
          <p:cNvPicPr>
            <a:picLocks noChangeAspect="1"/>
          </p:cNvPicPr>
          <p:nvPr/>
        </p:nvPicPr>
        <p:blipFill>
          <a:blip r:embed="rId4">
            <a:alphaModFix amt="90000"/>
          </a:blip>
          <a:stretch>
            <a:fillRect/>
          </a:stretch>
        </p:blipFill>
        <p:spPr>
          <a:xfrm>
            <a:off x="72235" y="1256831"/>
            <a:ext cx="6087438" cy="2725339"/>
          </a:xfrm>
          <a:prstGeom prst="rect">
            <a:avLst/>
          </a:prstGeom>
        </p:spPr>
      </p:pic>
      <p:pic>
        <p:nvPicPr>
          <p:cNvPr id="8" name="Picture 7"/>
          <p:cNvPicPr>
            <a:picLocks noChangeAspect="1"/>
          </p:cNvPicPr>
          <p:nvPr/>
        </p:nvPicPr>
        <p:blipFill>
          <a:blip r:embed="rId5">
            <a:alphaModFix amt="91000"/>
          </a:blip>
          <a:stretch>
            <a:fillRect/>
          </a:stretch>
        </p:blipFill>
        <p:spPr>
          <a:xfrm>
            <a:off x="2687279" y="3175153"/>
            <a:ext cx="6456721" cy="2354905"/>
          </a:xfrm>
          <a:prstGeom prst="rect">
            <a:avLst/>
          </a:prstGeom>
        </p:spPr>
      </p:pic>
      <p:pic>
        <p:nvPicPr>
          <p:cNvPr id="9" name="Picture 8"/>
          <p:cNvPicPr>
            <a:picLocks noChangeAspect="1"/>
          </p:cNvPicPr>
          <p:nvPr/>
        </p:nvPicPr>
        <p:blipFill>
          <a:blip r:embed="rId6">
            <a:alphaModFix amt="80000"/>
          </a:blip>
          <a:stretch>
            <a:fillRect/>
          </a:stretch>
        </p:blipFill>
        <p:spPr>
          <a:xfrm>
            <a:off x="0" y="1"/>
            <a:ext cx="2790279" cy="1415359"/>
          </a:xfrm>
          <a:prstGeom prst="rect">
            <a:avLst/>
          </a:prstGeom>
        </p:spPr>
      </p:pic>
    </p:spTree>
    <p:extLst>
      <p:ext uri="{BB962C8B-B14F-4D97-AF65-F5344CB8AC3E}">
        <p14:creationId xmlns:p14="http://schemas.microsoft.com/office/powerpoint/2010/main" val="158175428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4">
            <a:alphaModFix amt="28000"/>
          </a:blip>
          <a:stretch>
            <a:fillRect/>
          </a:stretch>
        </p:blipFill>
        <p:spPr>
          <a:xfrm>
            <a:off x="17397" y="0"/>
            <a:ext cx="9144000" cy="6857999"/>
          </a:xfrm>
          <a:prstGeom prst="rect">
            <a:avLst/>
          </a:prstGeom>
        </p:spPr>
      </p:pic>
      <p:sp>
        <p:nvSpPr>
          <p:cNvPr id="2" name="Title 1"/>
          <p:cNvSpPr>
            <a:spLocks noGrp="1"/>
          </p:cNvSpPr>
          <p:nvPr>
            <p:ph type="title"/>
          </p:nvPr>
        </p:nvSpPr>
        <p:spPr>
          <a:xfrm>
            <a:off x="5417442" y="1"/>
            <a:ext cx="3743955"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Visitor Fatigue</a:t>
            </a:r>
            <a:endParaRPr lang="en-US" sz="3200" dirty="0">
              <a:solidFill>
                <a:srgbClr val="FFFFFF"/>
              </a:solidFill>
              <a:latin typeface="+mn-lt"/>
              <a:ea typeface="+mn-ea"/>
              <a:cs typeface="+mn-cs"/>
            </a:endParaRPr>
          </a:p>
        </p:txBody>
      </p:sp>
      <p:sp>
        <p:nvSpPr>
          <p:cNvPr id="15" name="Curved Right Arrow 14"/>
          <p:cNvSpPr/>
          <p:nvPr/>
        </p:nvSpPr>
        <p:spPr>
          <a:xfrm rot="16922073">
            <a:off x="2173953" y="497016"/>
            <a:ext cx="3201516" cy="6874231"/>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0" name="Content Placeholder 2"/>
          <p:cNvSpPr txBox="1">
            <a:spLocks/>
          </p:cNvSpPr>
          <p:nvPr/>
        </p:nvSpPr>
        <p:spPr>
          <a:xfrm>
            <a:off x="79375" y="5933069"/>
            <a:ext cx="9144000" cy="925343"/>
          </a:xfrm>
          <a:prstGeom prst="rect">
            <a:avLst/>
          </a:prstGeom>
          <a:solidFill>
            <a:schemeClr val="bg1">
              <a:alpha val="64000"/>
            </a:schemeClr>
          </a:solidFill>
        </p:spPr>
        <p:txBody>
          <a:bodyPr vert="horz" lIns="91440" tIns="45720" rIns="91440" bIns="45720" rtlCol="0">
            <a:normAutofit fontScale="4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Better in-house information can be cheaply delivered via the web or in an app.</a:t>
            </a:r>
          </a:p>
          <a:p>
            <a:r>
              <a:rPr lang="en-US" sz="2800" dirty="0" smtClean="0"/>
              <a:t>Games and Augmented Reality can bring the material to life and engage the user</a:t>
            </a:r>
          </a:p>
          <a:p>
            <a:r>
              <a:rPr lang="en-US" sz="2800" dirty="0" smtClean="0"/>
              <a:t>Maps tie the old and the current together and encourage a sense of relevance</a:t>
            </a:r>
          </a:p>
          <a:p>
            <a:r>
              <a:rPr lang="en-US" sz="2800" dirty="0" smtClean="0"/>
              <a:t>Strong social networks help to maintain interest, discussion and suppor</a:t>
            </a:r>
            <a:r>
              <a:rPr lang="en-US" sz="2800" dirty="0"/>
              <a:t>t</a:t>
            </a:r>
            <a:endParaRPr lang="en-US" sz="2800" dirty="0" smtClean="0"/>
          </a:p>
        </p:txBody>
      </p:sp>
      <p:pic>
        <p:nvPicPr>
          <p:cNvPr id="7" name="Picture 6"/>
          <p:cNvPicPr>
            <a:picLocks noChangeAspect="1"/>
          </p:cNvPicPr>
          <p:nvPr/>
        </p:nvPicPr>
        <p:blipFill>
          <a:blip r:embed="rId5"/>
          <a:stretch>
            <a:fillRect/>
          </a:stretch>
        </p:blipFill>
        <p:spPr>
          <a:xfrm>
            <a:off x="340452" y="599160"/>
            <a:ext cx="1498436" cy="1479937"/>
          </a:xfrm>
          <a:prstGeom prst="rect">
            <a:avLst/>
          </a:prstGeom>
        </p:spPr>
      </p:pic>
      <p:pic>
        <p:nvPicPr>
          <p:cNvPr id="11" name="Picture 10"/>
          <p:cNvPicPr>
            <a:picLocks noChangeAspect="1"/>
          </p:cNvPicPr>
          <p:nvPr/>
        </p:nvPicPr>
        <p:blipFill>
          <a:blip r:embed="rId6"/>
          <a:stretch>
            <a:fillRect/>
          </a:stretch>
        </p:blipFill>
        <p:spPr>
          <a:xfrm>
            <a:off x="3473794" y="3512513"/>
            <a:ext cx="3060677" cy="3060677"/>
          </a:xfrm>
          <a:prstGeom prst="rect">
            <a:avLst/>
          </a:prstGeom>
        </p:spPr>
      </p:pic>
      <p:pic>
        <p:nvPicPr>
          <p:cNvPr id="21" name="Picture 20"/>
          <p:cNvPicPr>
            <a:picLocks noChangeAspect="1"/>
          </p:cNvPicPr>
          <p:nvPr/>
        </p:nvPicPr>
        <p:blipFill>
          <a:blip r:embed="rId7"/>
          <a:stretch>
            <a:fillRect/>
          </a:stretch>
        </p:blipFill>
        <p:spPr>
          <a:xfrm>
            <a:off x="5511521" y="1309699"/>
            <a:ext cx="2728443" cy="2533554"/>
          </a:xfrm>
          <a:prstGeom prst="rect">
            <a:avLst/>
          </a:prstGeom>
        </p:spPr>
      </p:pic>
      <p:pic>
        <p:nvPicPr>
          <p:cNvPr id="25" name="Picture 24"/>
          <p:cNvPicPr>
            <a:picLocks noChangeAspect="1"/>
          </p:cNvPicPr>
          <p:nvPr/>
        </p:nvPicPr>
        <p:blipFill>
          <a:blip r:embed="rId8"/>
          <a:stretch>
            <a:fillRect/>
          </a:stretch>
        </p:blipFill>
        <p:spPr>
          <a:xfrm>
            <a:off x="2762521" y="1821919"/>
            <a:ext cx="1953763" cy="1290879"/>
          </a:xfrm>
          <a:prstGeom prst="rect">
            <a:avLst/>
          </a:prstGeom>
        </p:spPr>
      </p:pic>
      <p:pic>
        <p:nvPicPr>
          <p:cNvPr id="23" name="Picture 22"/>
          <p:cNvPicPr>
            <a:picLocks noChangeAspect="1"/>
          </p:cNvPicPr>
          <p:nvPr/>
        </p:nvPicPr>
        <p:blipFill>
          <a:blip r:embed="rId9"/>
          <a:stretch>
            <a:fillRect/>
          </a:stretch>
        </p:blipFill>
        <p:spPr>
          <a:xfrm>
            <a:off x="553474" y="2467359"/>
            <a:ext cx="2672648" cy="1994803"/>
          </a:xfrm>
          <a:prstGeom prst="rect">
            <a:avLst/>
          </a:prstGeom>
        </p:spPr>
      </p:pic>
    </p:spTree>
    <p:extLst>
      <p:ext uri="{BB962C8B-B14F-4D97-AF65-F5344CB8AC3E}">
        <p14:creationId xmlns:p14="http://schemas.microsoft.com/office/powerpoint/2010/main" val="2984518874"/>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p:nvPicPr>
        <p:blipFill>
          <a:blip r:embed="rId4">
            <a:alphaModFix amt="13000"/>
          </a:blip>
          <a:stretch>
            <a:fillRect/>
          </a:stretch>
        </p:blipFill>
        <p:spPr>
          <a:xfrm>
            <a:off x="17397" y="0"/>
            <a:ext cx="9144000" cy="6857999"/>
          </a:xfrm>
          <a:prstGeom prst="rect">
            <a:avLst/>
          </a:prstGeom>
        </p:spPr>
      </p:pic>
      <p:sp>
        <p:nvSpPr>
          <p:cNvPr id="2" name="Title 1"/>
          <p:cNvSpPr>
            <a:spLocks noGrp="1"/>
          </p:cNvSpPr>
          <p:nvPr>
            <p:ph type="title"/>
          </p:nvPr>
        </p:nvSpPr>
        <p:spPr>
          <a:xfrm>
            <a:off x="5417442" y="1"/>
            <a:ext cx="3743955" cy="647397"/>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rgbClr val="FFFFFF"/>
                </a:solidFill>
              </a:rPr>
              <a:t>Summary</a:t>
            </a:r>
            <a:endParaRPr lang="en-US" sz="3200" dirty="0">
              <a:solidFill>
                <a:srgbClr val="FFFFFF"/>
              </a:solidFill>
              <a:latin typeface="+mn-lt"/>
              <a:ea typeface="+mn-ea"/>
              <a:cs typeface="+mn-cs"/>
            </a:endParaRPr>
          </a:p>
        </p:txBody>
      </p:sp>
      <p:sp>
        <p:nvSpPr>
          <p:cNvPr id="10" name="Content Placeholder 2"/>
          <p:cNvSpPr txBox="1">
            <a:spLocks/>
          </p:cNvSpPr>
          <p:nvPr/>
        </p:nvSpPr>
        <p:spPr>
          <a:xfrm>
            <a:off x="79375" y="5933069"/>
            <a:ext cx="9144000" cy="925343"/>
          </a:xfrm>
          <a:prstGeom prst="rect">
            <a:avLst/>
          </a:prstGeom>
          <a:solidFill>
            <a:schemeClr val="bg1">
              <a:alpha val="64000"/>
            </a:schemeClr>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800" dirty="0" smtClean="0"/>
              <a:t>Thank you for your attention</a:t>
            </a:r>
          </a:p>
        </p:txBody>
      </p:sp>
      <p:pic>
        <p:nvPicPr>
          <p:cNvPr id="4" name="Picture 3"/>
          <p:cNvPicPr>
            <a:picLocks noChangeAspect="1"/>
          </p:cNvPicPr>
          <p:nvPr/>
        </p:nvPicPr>
        <p:blipFill>
          <a:blip r:embed="rId5">
            <a:alphaModFix amt="70000"/>
          </a:blip>
          <a:stretch>
            <a:fillRect/>
          </a:stretch>
        </p:blipFill>
        <p:spPr>
          <a:xfrm>
            <a:off x="321428" y="822874"/>
            <a:ext cx="1709741" cy="1307125"/>
          </a:xfrm>
          <a:prstGeom prst="rect">
            <a:avLst/>
          </a:prstGeom>
        </p:spPr>
      </p:pic>
      <p:sp>
        <p:nvSpPr>
          <p:cNvPr id="5" name="TextBox 4"/>
          <p:cNvSpPr txBox="1"/>
          <p:nvPr/>
        </p:nvSpPr>
        <p:spPr>
          <a:xfrm>
            <a:off x="2144485" y="1257731"/>
            <a:ext cx="3578099" cy="369332"/>
          </a:xfrm>
          <a:prstGeom prst="rect">
            <a:avLst/>
          </a:prstGeom>
          <a:solidFill>
            <a:schemeClr val="bg1">
              <a:alpha val="37000"/>
            </a:schemeClr>
          </a:solidFill>
        </p:spPr>
        <p:txBody>
          <a:bodyPr wrap="square" rtlCol="0">
            <a:spAutoFit/>
          </a:bodyPr>
          <a:lstStyle/>
          <a:p>
            <a:r>
              <a:rPr lang="en-US" b="1" dirty="0" smtClean="0"/>
              <a:t>User content &amp; social media matter</a:t>
            </a:r>
            <a:endParaRPr lang="en-US" b="1" dirty="0"/>
          </a:p>
        </p:txBody>
      </p:sp>
      <p:pic>
        <p:nvPicPr>
          <p:cNvPr id="6" name="Picture 5"/>
          <p:cNvPicPr>
            <a:picLocks noChangeAspect="1"/>
          </p:cNvPicPr>
          <p:nvPr/>
        </p:nvPicPr>
        <p:blipFill>
          <a:blip r:embed="rId6"/>
          <a:stretch>
            <a:fillRect/>
          </a:stretch>
        </p:blipFill>
        <p:spPr>
          <a:xfrm>
            <a:off x="321428" y="2414800"/>
            <a:ext cx="1709741" cy="891810"/>
          </a:xfrm>
          <a:prstGeom prst="rect">
            <a:avLst/>
          </a:prstGeom>
        </p:spPr>
      </p:pic>
      <p:sp>
        <p:nvSpPr>
          <p:cNvPr id="14" name="TextBox 13"/>
          <p:cNvSpPr txBox="1"/>
          <p:nvPr/>
        </p:nvSpPr>
        <p:spPr>
          <a:xfrm>
            <a:off x="2031169" y="2619759"/>
            <a:ext cx="4099575" cy="369332"/>
          </a:xfrm>
          <a:prstGeom prst="rect">
            <a:avLst/>
          </a:prstGeom>
          <a:solidFill>
            <a:schemeClr val="bg1">
              <a:alpha val="37000"/>
            </a:schemeClr>
          </a:solidFill>
        </p:spPr>
        <p:txBody>
          <a:bodyPr wrap="none" rtlCol="0">
            <a:spAutoFit/>
          </a:bodyPr>
          <a:lstStyle/>
          <a:p>
            <a:r>
              <a:rPr lang="en-US" b="1" dirty="0" smtClean="0"/>
              <a:t>Look at the potential of linked open data</a:t>
            </a:r>
            <a:endParaRPr lang="en-US" b="1" dirty="0"/>
          </a:p>
        </p:txBody>
      </p:sp>
      <p:pic>
        <p:nvPicPr>
          <p:cNvPr id="8" name="Picture 7"/>
          <p:cNvPicPr>
            <a:picLocks noChangeAspect="1"/>
          </p:cNvPicPr>
          <p:nvPr/>
        </p:nvPicPr>
        <p:blipFill>
          <a:blip r:embed="rId7"/>
          <a:stretch>
            <a:fillRect/>
          </a:stretch>
        </p:blipFill>
        <p:spPr>
          <a:xfrm>
            <a:off x="321428" y="3520051"/>
            <a:ext cx="1709741" cy="978084"/>
          </a:xfrm>
          <a:prstGeom prst="rect">
            <a:avLst/>
          </a:prstGeom>
        </p:spPr>
      </p:pic>
      <p:sp>
        <p:nvSpPr>
          <p:cNvPr id="16" name="TextBox 15"/>
          <p:cNvSpPr txBox="1"/>
          <p:nvPr/>
        </p:nvSpPr>
        <p:spPr>
          <a:xfrm>
            <a:off x="2183569" y="3830544"/>
            <a:ext cx="2337900" cy="369332"/>
          </a:xfrm>
          <a:prstGeom prst="rect">
            <a:avLst/>
          </a:prstGeom>
          <a:solidFill>
            <a:schemeClr val="bg1">
              <a:alpha val="37000"/>
            </a:schemeClr>
          </a:solidFill>
        </p:spPr>
        <p:txBody>
          <a:bodyPr wrap="none" rtlCol="0">
            <a:spAutoFit/>
          </a:bodyPr>
          <a:lstStyle/>
          <a:p>
            <a:r>
              <a:rPr lang="en-US" b="1" dirty="0" smtClean="0"/>
              <a:t>Maps are everywhere. </a:t>
            </a:r>
            <a:endParaRPr lang="en-US" b="1" dirty="0"/>
          </a:p>
        </p:txBody>
      </p:sp>
      <p:pic>
        <p:nvPicPr>
          <p:cNvPr id="17" name="Picture 16"/>
          <p:cNvPicPr>
            <a:picLocks noChangeAspect="1"/>
          </p:cNvPicPr>
          <p:nvPr/>
        </p:nvPicPr>
        <p:blipFill>
          <a:blip r:embed="rId8"/>
          <a:stretch>
            <a:fillRect/>
          </a:stretch>
        </p:blipFill>
        <p:spPr>
          <a:xfrm>
            <a:off x="5722584" y="1085742"/>
            <a:ext cx="1188691" cy="1103784"/>
          </a:xfrm>
          <a:prstGeom prst="rect">
            <a:avLst/>
          </a:prstGeom>
        </p:spPr>
      </p:pic>
      <p:pic>
        <p:nvPicPr>
          <p:cNvPr id="9" name="Picture 8"/>
          <p:cNvPicPr>
            <a:picLocks noChangeAspect="1"/>
          </p:cNvPicPr>
          <p:nvPr/>
        </p:nvPicPr>
        <p:blipFill>
          <a:blip r:embed="rId9"/>
          <a:stretch>
            <a:fillRect/>
          </a:stretch>
        </p:blipFill>
        <p:spPr>
          <a:xfrm>
            <a:off x="321428" y="4680361"/>
            <a:ext cx="1709741" cy="1081160"/>
          </a:xfrm>
          <a:prstGeom prst="rect">
            <a:avLst/>
          </a:prstGeom>
        </p:spPr>
      </p:pic>
      <p:sp>
        <p:nvSpPr>
          <p:cNvPr id="19" name="TextBox 18"/>
          <p:cNvSpPr txBox="1"/>
          <p:nvPr/>
        </p:nvSpPr>
        <p:spPr>
          <a:xfrm>
            <a:off x="2183569" y="5081018"/>
            <a:ext cx="3228994" cy="369332"/>
          </a:xfrm>
          <a:prstGeom prst="rect">
            <a:avLst/>
          </a:prstGeom>
          <a:solidFill>
            <a:schemeClr val="bg1">
              <a:alpha val="37000"/>
            </a:schemeClr>
          </a:solidFill>
        </p:spPr>
        <p:txBody>
          <a:bodyPr wrap="none" rtlCol="0">
            <a:spAutoFit/>
          </a:bodyPr>
          <a:lstStyle/>
          <a:p>
            <a:r>
              <a:rPr lang="en-US" b="1" dirty="0" smtClean="0"/>
              <a:t>Look out for augmented reality. </a:t>
            </a:r>
            <a:endParaRPr lang="en-US" b="1" dirty="0"/>
          </a:p>
        </p:txBody>
      </p:sp>
      <p:pic>
        <p:nvPicPr>
          <p:cNvPr id="12" name="Picture 11"/>
          <p:cNvPicPr>
            <a:picLocks noChangeAspect="1"/>
          </p:cNvPicPr>
          <p:nvPr/>
        </p:nvPicPr>
        <p:blipFill>
          <a:blip r:embed="rId10"/>
          <a:stretch>
            <a:fillRect/>
          </a:stretch>
        </p:blipFill>
        <p:spPr>
          <a:xfrm>
            <a:off x="7370693" y="2731953"/>
            <a:ext cx="1541581" cy="1284651"/>
          </a:xfrm>
          <a:prstGeom prst="rect">
            <a:avLst/>
          </a:prstGeom>
        </p:spPr>
      </p:pic>
      <p:sp>
        <p:nvSpPr>
          <p:cNvPr id="22" name="TextBox 21"/>
          <p:cNvSpPr txBox="1"/>
          <p:nvPr/>
        </p:nvSpPr>
        <p:spPr>
          <a:xfrm>
            <a:off x="6201248" y="3150719"/>
            <a:ext cx="1261884" cy="646331"/>
          </a:xfrm>
          <a:prstGeom prst="rect">
            <a:avLst/>
          </a:prstGeom>
          <a:solidFill>
            <a:schemeClr val="bg1">
              <a:alpha val="37000"/>
            </a:schemeClr>
          </a:solidFill>
        </p:spPr>
        <p:txBody>
          <a:bodyPr wrap="none" rtlCol="0">
            <a:spAutoFit/>
          </a:bodyPr>
          <a:lstStyle/>
          <a:p>
            <a:r>
              <a:rPr lang="en-US" b="1" dirty="0" smtClean="0"/>
              <a:t>Try goggles </a:t>
            </a:r>
          </a:p>
          <a:p>
            <a:r>
              <a:rPr lang="en-US" b="1" dirty="0" smtClean="0"/>
              <a:t>and G+ </a:t>
            </a:r>
            <a:endParaRPr lang="en-US" b="1" dirty="0"/>
          </a:p>
        </p:txBody>
      </p:sp>
      <p:pic>
        <p:nvPicPr>
          <p:cNvPr id="24" name="Picture 23"/>
          <p:cNvPicPr>
            <a:picLocks noChangeAspect="1"/>
          </p:cNvPicPr>
          <p:nvPr/>
        </p:nvPicPr>
        <p:blipFill>
          <a:blip r:embed="rId11"/>
          <a:stretch>
            <a:fillRect/>
          </a:stretch>
        </p:blipFill>
        <p:spPr>
          <a:xfrm>
            <a:off x="7632409" y="4320075"/>
            <a:ext cx="1126562" cy="760943"/>
          </a:xfrm>
          <a:prstGeom prst="rect">
            <a:avLst/>
          </a:prstGeom>
        </p:spPr>
      </p:pic>
      <p:sp>
        <p:nvSpPr>
          <p:cNvPr id="26" name="TextBox 25"/>
          <p:cNvSpPr txBox="1"/>
          <p:nvPr/>
        </p:nvSpPr>
        <p:spPr>
          <a:xfrm>
            <a:off x="6370525" y="4401194"/>
            <a:ext cx="1261884" cy="369332"/>
          </a:xfrm>
          <a:prstGeom prst="rect">
            <a:avLst/>
          </a:prstGeom>
          <a:solidFill>
            <a:schemeClr val="bg1">
              <a:alpha val="37000"/>
            </a:schemeClr>
          </a:solidFill>
        </p:spPr>
        <p:txBody>
          <a:bodyPr wrap="none" rtlCol="0">
            <a:spAutoFit/>
          </a:bodyPr>
          <a:lstStyle/>
          <a:p>
            <a:r>
              <a:rPr lang="en-US" b="1" dirty="0" smtClean="0"/>
              <a:t>Play games</a:t>
            </a:r>
            <a:endParaRPr lang="en-US" b="1" dirty="0"/>
          </a:p>
        </p:txBody>
      </p:sp>
      <p:pic>
        <p:nvPicPr>
          <p:cNvPr id="13" name="Picture 12"/>
          <p:cNvPicPr>
            <a:picLocks noChangeAspect="1"/>
          </p:cNvPicPr>
          <p:nvPr/>
        </p:nvPicPr>
        <p:blipFill>
          <a:blip r:embed="rId12"/>
          <a:stretch>
            <a:fillRect/>
          </a:stretch>
        </p:blipFill>
        <p:spPr>
          <a:xfrm>
            <a:off x="7773884" y="5363874"/>
            <a:ext cx="1138390" cy="1138390"/>
          </a:xfrm>
          <a:prstGeom prst="rect">
            <a:avLst/>
          </a:prstGeom>
        </p:spPr>
      </p:pic>
      <p:sp>
        <p:nvSpPr>
          <p:cNvPr id="18" name="Rectangle 17"/>
          <p:cNvSpPr/>
          <p:nvPr/>
        </p:nvSpPr>
        <p:spPr>
          <a:xfrm>
            <a:off x="4721589" y="5748403"/>
            <a:ext cx="3159902" cy="369332"/>
          </a:xfrm>
          <a:prstGeom prst="rect">
            <a:avLst/>
          </a:prstGeom>
        </p:spPr>
        <p:txBody>
          <a:bodyPr wrap="none">
            <a:spAutoFit/>
          </a:bodyPr>
          <a:lstStyle/>
          <a:p>
            <a:r>
              <a:rPr lang="en-US" b="1" dirty="0" err="1" smtClean="0"/>
              <a:t>www.cultura-project.eu</a:t>
            </a:r>
            <a:r>
              <a:rPr lang="en-US" b="1" dirty="0" smtClean="0"/>
              <a:t>/1641/</a:t>
            </a:r>
            <a:endParaRPr lang="en-US" b="1" dirty="0"/>
          </a:p>
        </p:txBody>
      </p:sp>
    </p:spTree>
    <p:extLst>
      <p:ext uri="{BB962C8B-B14F-4D97-AF65-F5344CB8AC3E}">
        <p14:creationId xmlns:p14="http://schemas.microsoft.com/office/powerpoint/2010/main" val="2543358951"/>
      </p:ext>
    </p:extLst>
  </p:cSld>
  <p:clrMapOvr>
    <a:overrideClrMapping bg1="lt1" tx1="dk1" bg2="lt2" tx2="dk2" accent1="accent1" accent2="accent2" accent3="accent3" accent4="accent4" accent5="accent5" accent6="accent6" hlink="hlink" folHlink="folHlink"/>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725258" y="1216134"/>
            <a:ext cx="4689083" cy="5641865"/>
          </a:xfrm>
          <a:prstGeom prst="rect">
            <a:avLst/>
          </a:prstGeom>
        </p:spPr>
      </p:pic>
    </p:spTree>
    <p:extLst>
      <p:ext uri="{BB962C8B-B14F-4D97-AF65-F5344CB8AC3E}">
        <p14:creationId xmlns:p14="http://schemas.microsoft.com/office/powerpoint/2010/main" val="13724529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393700"/>
            <a:ext cx="9144000" cy="6275110"/>
          </a:xfrm>
          <a:prstGeom prst="rect">
            <a:avLst/>
          </a:prstGeom>
        </p:spPr>
      </p:pic>
      <p:sp>
        <p:nvSpPr>
          <p:cNvPr id="2" name="Title 1"/>
          <p:cNvSpPr>
            <a:spLocks noGrp="1"/>
          </p:cNvSpPr>
          <p:nvPr>
            <p:ph type="title"/>
          </p:nvPr>
        </p:nvSpPr>
        <p:spPr>
          <a:xfrm>
            <a:off x="2956685" y="-5799"/>
            <a:ext cx="6204712" cy="577810"/>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smtClean="0">
                <a:solidFill>
                  <a:schemeClr val="bg1"/>
                </a:solidFill>
                <a:latin typeface="+mn-lt"/>
                <a:ea typeface="+mn-ea"/>
                <a:cs typeface="+mn-cs"/>
              </a:rPr>
              <a:t>User Content for </a:t>
            </a:r>
            <a:r>
              <a:rPr lang="en-US" sz="3200" dirty="0">
                <a:solidFill>
                  <a:schemeClr val="bg1"/>
                </a:solidFill>
                <a:latin typeface="+mn-lt"/>
                <a:ea typeface="+mn-ea"/>
                <a:cs typeface="+mn-cs"/>
              </a:rPr>
              <a:t>Cultural Heritage </a:t>
            </a:r>
          </a:p>
        </p:txBody>
      </p:sp>
      <p:sp>
        <p:nvSpPr>
          <p:cNvPr id="3" name="Content Placeholder 2"/>
          <p:cNvSpPr>
            <a:spLocks noGrp="1"/>
          </p:cNvSpPr>
          <p:nvPr>
            <p:ph idx="1"/>
          </p:nvPr>
        </p:nvSpPr>
        <p:spPr>
          <a:xfrm>
            <a:off x="0" y="5729376"/>
            <a:ext cx="9144000" cy="1157305"/>
          </a:xfrm>
          <a:solidFill>
            <a:schemeClr val="bg1">
              <a:alpha val="71000"/>
            </a:schemeClr>
          </a:solidFill>
        </p:spPr>
        <p:txBody>
          <a:bodyPr vert="horz" lIns="91440" tIns="45720" rIns="91440" bIns="45720" rtlCol="0">
            <a:normAutofit/>
          </a:bodyPr>
          <a:lstStyle/>
          <a:p>
            <a:r>
              <a:rPr lang="en-US" dirty="0"/>
              <a:t>Users represent a new and powerful source of information about our cultural heritage</a:t>
            </a:r>
            <a:r>
              <a:rPr lang="en-US" dirty="0" smtClean="0"/>
              <a:t>.</a:t>
            </a:r>
            <a:endParaRPr lang="en-US" dirty="0"/>
          </a:p>
        </p:txBody>
      </p:sp>
    </p:spTree>
    <p:extLst>
      <p:ext uri="{BB962C8B-B14F-4D97-AF65-F5344CB8AC3E}">
        <p14:creationId xmlns:p14="http://schemas.microsoft.com/office/powerpoint/2010/main" val="740650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56685" y="-5799"/>
            <a:ext cx="6204712" cy="577810"/>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smtClean="0">
                <a:solidFill>
                  <a:schemeClr val="bg1"/>
                </a:solidFill>
                <a:latin typeface="+mn-lt"/>
                <a:ea typeface="+mn-ea"/>
                <a:cs typeface="+mn-cs"/>
              </a:rPr>
              <a:t>Apps + Users = Knowledge</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729376"/>
            <a:ext cx="9144000" cy="1157305"/>
          </a:xfrm>
          <a:solidFill>
            <a:schemeClr val="bg1">
              <a:alpha val="71000"/>
            </a:schemeClr>
          </a:solidFill>
        </p:spPr>
        <p:txBody>
          <a:bodyPr vert="horz" lIns="91440" tIns="45720" rIns="91440" bIns="45720" rtlCol="0">
            <a:normAutofit/>
          </a:bodyPr>
          <a:lstStyle/>
          <a:p>
            <a:r>
              <a:rPr lang="en-US" dirty="0" smtClean="0"/>
              <a:t>Commenting on, and connecting, collection items.</a:t>
            </a:r>
            <a:endParaRPr lang="en-US" dirty="0"/>
          </a:p>
        </p:txBody>
      </p:sp>
      <p:pic>
        <p:nvPicPr>
          <p:cNvPr id="6" name="Picture 5"/>
          <p:cNvPicPr>
            <a:picLocks noChangeAspect="1"/>
          </p:cNvPicPr>
          <p:nvPr/>
        </p:nvPicPr>
        <p:blipFill>
          <a:blip r:embed="rId3"/>
          <a:stretch>
            <a:fillRect/>
          </a:stretch>
        </p:blipFill>
        <p:spPr>
          <a:xfrm>
            <a:off x="771148" y="572011"/>
            <a:ext cx="6925052" cy="5193789"/>
          </a:xfrm>
          <a:prstGeom prst="rect">
            <a:avLst/>
          </a:prstGeom>
        </p:spPr>
      </p:pic>
    </p:spTree>
    <p:extLst>
      <p:ext uri="{BB962C8B-B14F-4D97-AF65-F5344CB8AC3E}">
        <p14:creationId xmlns:p14="http://schemas.microsoft.com/office/powerpoint/2010/main" val="9741603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2772" y="2307988"/>
            <a:ext cx="9143803" cy="4549315"/>
          </a:xfrm>
          <a:prstGeom prst="rect">
            <a:avLst/>
          </a:prstGeom>
        </p:spPr>
      </p:pic>
      <p:pic>
        <p:nvPicPr>
          <p:cNvPr id="4" name="Picture 3"/>
          <p:cNvPicPr>
            <a:picLocks noChangeAspect="1"/>
          </p:cNvPicPr>
          <p:nvPr/>
        </p:nvPicPr>
        <p:blipFill>
          <a:blip r:embed="rId4"/>
          <a:stretch>
            <a:fillRect/>
          </a:stretch>
        </p:blipFill>
        <p:spPr>
          <a:xfrm>
            <a:off x="318017" y="584833"/>
            <a:ext cx="2535224" cy="1810874"/>
          </a:xfrm>
          <a:prstGeom prst="rect">
            <a:avLst/>
          </a:prstGeom>
        </p:spPr>
      </p:pic>
      <p:pic>
        <p:nvPicPr>
          <p:cNvPr id="5" name="Content Placeholder 4"/>
          <p:cNvPicPr>
            <a:picLocks noGrp="1" noChangeAspect="1"/>
          </p:cNvPicPr>
          <p:nvPr>
            <p:ph idx="1"/>
          </p:nvPr>
        </p:nvPicPr>
        <p:blipFill>
          <a:blip r:embed="rId5">
            <a:alphaModFix amt="74000"/>
          </a:blip>
          <a:srcRect t="741" b="741"/>
          <a:stretch>
            <a:fillRect/>
          </a:stretch>
        </p:blipFill>
        <p:spPr>
          <a:xfrm>
            <a:off x="5671686" y="649485"/>
            <a:ext cx="3469343" cy="1908004"/>
          </a:xfrm>
          <a:prstGeom prst="rect">
            <a:avLst/>
          </a:prstGeom>
        </p:spPr>
      </p:pic>
      <p:sp>
        <p:nvSpPr>
          <p:cNvPr id="7" name="Content Placeholder 2"/>
          <p:cNvSpPr txBox="1">
            <a:spLocks/>
          </p:cNvSpPr>
          <p:nvPr/>
        </p:nvSpPr>
        <p:spPr>
          <a:xfrm>
            <a:off x="-2772" y="6141103"/>
            <a:ext cx="9143803" cy="695876"/>
          </a:xfrm>
          <a:prstGeom prst="rect">
            <a:avLst/>
          </a:prstGeom>
          <a:solidFill>
            <a:schemeClr val="bg1">
              <a:alpha val="66000"/>
            </a:schemeClr>
          </a:solidFill>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dirty="0" smtClean="0"/>
              <a:t>New collections. New services. User powered. </a:t>
            </a:r>
          </a:p>
          <a:p>
            <a:endParaRPr lang="en-US" dirty="0"/>
          </a:p>
        </p:txBody>
      </p:sp>
      <p:sp>
        <p:nvSpPr>
          <p:cNvPr id="8" name="TextBox 7"/>
          <p:cNvSpPr txBox="1"/>
          <p:nvPr/>
        </p:nvSpPr>
        <p:spPr>
          <a:xfrm>
            <a:off x="7550293" y="6487971"/>
            <a:ext cx="1590737"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a:t>h</a:t>
            </a:r>
            <a:r>
              <a:rPr lang="en-US" dirty="0" smtClean="0"/>
              <a:t>istorypin.com</a:t>
            </a:r>
            <a:endParaRPr lang="en-US" dirty="0"/>
          </a:p>
        </p:txBody>
      </p:sp>
      <p:sp>
        <p:nvSpPr>
          <p:cNvPr id="2" name="Title 1"/>
          <p:cNvSpPr>
            <a:spLocks noGrp="1"/>
          </p:cNvSpPr>
          <p:nvPr>
            <p:ph type="title"/>
          </p:nvPr>
        </p:nvSpPr>
        <p:spPr>
          <a:xfrm>
            <a:off x="3063901" y="-5799"/>
            <a:ext cx="6094526" cy="722784"/>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a:solidFill>
                  <a:schemeClr val="bg1"/>
                </a:solidFill>
                <a:latin typeface="+mn-lt"/>
                <a:ea typeface="+mn-ea"/>
                <a:cs typeface="+mn-cs"/>
              </a:rPr>
              <a:t>User Content  - more than pictures</a:t>
            </a:r>
          </a:p>
        </p:txBody>
      </p:sp>
    </p:spTree>
    <p:extLst>
      <p:ext uri="{BB962C8B-B14F-4D97-AF65-F5344CB8AC3E}">
        <p14:creationId xmlns:p14="http://schemas.microsoft.com/office/powerpoint/2010/main" val="1082720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alphaModFix amt="67000"/>
          </a:blip>
          <a:stretch>
            <a:fillRect/>
          </a:stretch>
        </p:blipFill>
        <p:spPr>
          <a:xfrm>
            <a:off x="0" y="0"/>
            <a:ext cx="9144000" cy="6858000"/>
          </a:xfrm>
          <a:prstGeom prst="rect">
            <a:avLst/>
          </a:prstGeom>
        </p:spPr>
      </p:pic>
      <p:pic>
        <p:nvPicPr>
          <p:cNvPr id="4" name="Picture 3"/>
          <p:cNvPicPr>
            <a:picLocks noChangeAspect="1"/>
          </p:cNvPicPr>
          <p:nvPr/>
        </p:nvPicPr>
        <p:blipFill>
          <a:blip r:embed="rId4"/>
          <a:stretch>
            <a:fillRect/>
          </a:stretch>
        </p:blipFill>
        <p:spPr>
          <a:xfrm>
            <a:off x="165368" y="28348"/>
            <a:ext cx="8823843" cy="6665933"/>
          </a:xfrm>
          <a:prstGeom prst="rect">
            <a:avLst/>
          </a:prstGeom>
          <a:ln>
            <a:noFill/>
            <a:prstDash val="lgDash"/>
          </a:ln>
        </p:spPr>
      </p:pic>
      <p:sp>
        <p:nvSpPr>
          <p:cNvPr id="2" name="Title 1"/>
          <p:cNvSpPr>
            <a:spLocks noGrp="1"/>
          </p:cNvSpPr>
          <p:nvPr>
            <p:ph type="title"/>
          </p:nvPr>
        </p:nvSpPr>
        <p:spPr>
          <a:xfrm>
            <a:off x="3710590" y="-3712"/>
            <a:ext cx="5445008" cy="624202"/>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a:solidFill>
                  <a:schemeClr val="bg1"/>
                </a:solidFill>
                <a:latin typeface="+mn-lt"/>
                <a:ea typeface="+mn-ea"/>
                <a:cs typeface="+mn-cs"/>
              </a:rPr>
              <a:t> User Content – a local example</a:t>
            </a:r>
          </a:p>
        </p:txBody>
      </p:sp>
    </p:spTree>
    <p:extLst>
      <p:ext uri="{BB962C8B-B14F-4D97-AF65-F5344CB8AC3E}">
        <p14:creationId xmlns:p14="http://schemas.microsoft.com/office/powerpoint/2010/main" val="34894883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alphaModFix amt="67000"/>
          </a:blip>
          <a:stretch>
            <a:fillRect/>
          </a:stretch>
        </p:blipFill>
        <p:spPr>
          <a:xfrm>
            <a:off x="0" y="0"/>
            <a:ext cx="9144000" cy="6858000"/>
          </a:xfrm>
          <a:prstGeom prst="rect">
            <a:avLst/>
          </a:prstGeom>
        </p:spPr>
      </p:pic>
      <p:sp>
        <p:nvSpPr>
          <p:cNvPr id="4" name="Title 1"/>
          <p:cNvSpPr>
            <a:spLocks noGrp="1"/>
          </p:cNvSpPr>
          <p:nvPr>
            <p:ph type="title"/>
          </p:nvPr>
        </p:nvSpPr>
        <p:spPr>
          <a:xfrm>
            <a:off x="3188656" y="-17397"/>
            <a:ext cx="5961143" cy="566212"/>
          </a:xfrm>
          <a:solidFill>
            <a:schemeClr val="tx2">
              <a:lumMod val="60000"/>
              <a:lumOff val="40000"/>
              <a:alpha val="83000"/>
            </a:schemeClr>
          </a:solidFill>
        </p:spPr>
        <p:txBody>
          <a:bodyPr vert="horz" lIns="91440" tIns="45720" rIns="91440" bIns="45720" rtlCol="0" anchor="ctr">
            <a:normAutofit fontScale="90000"/>
          </a:bodyPr>
          <a:lstStyle/>
          <a:p>
            <a:pPr>
              <a:spcBef>
                <a:spcPct val="20000"/>
              </a:spcBef>
            </a:pPr>
            <a:r>
              <a:rPr lang="en-US" sz="3200" dirty="0">
                <a:solidFill>
                  <a:schemeClr val="bg1"/>
                </a:solidFill>
                <a:latin typeface="+mn-lt"/>
                <a:ea typeface="+mn-ea"/>
                <a:cs typeface="+mn-cs"/>
              </a:rPr>
              <a:t> User Content – a local example</a:t>
            </a:r>
          </a:p>
        </p:txBody>
      </p:sp>
      <p:pic>
        <p:nvPicPr>
          <p:cNvPr id="10" name="Picture 9"/>
          <p:cNvPicPr>
            <a:picLocks noChangeAspect="1"/>
          </p:cNvPicPr>
          <p:nvPr/>
        </p:nvPicPr>
        <p:blipFill>
          <a:blip r:embed="rId4"/>
          <a:stretch>
            <a:fillRect/>
          </a:stretch>
        </p:blipFill>
        <p:spPr>
          <a:xfrm>
            <a:off x="806100" y="991622"/>
            <a:ext cx="6899682" cy="653170"/>
          </a:xfrm>
          <a:prstGeom prst="rect">
            <a:avLst/>
          </a:prstGeom>
          <a:ln>
            <a:solidFill>
              <a:schemeClr val="tx1"/>
            </a:solidFill>
            <a:prstDash val="lgDash"/>
          </a:ln>
        </p:spPr>
      </p:pic>
      <p:pic>
        <p:nvPicPr>
          <p:cNvPr id="9" name="Picture 8"/>
          <p:cNvPicPr>
            <a:picLocks noChangeAspect="1"/>
          </p:cNvPicPr>
          <p:nvPr/>
        </p:nvPicPr>
        <p:blipFill>
          <a:blip r:embed="rId5"/>
          <a:stretch>
            <a:fillRect/>
          </a:stretch>
        </p:blipFill>
        <p:spPr>
          <a:xfrm>
            <a:off x="400150" y="1531877"/>
            <a:ext cx="6487934" cy="3163052"/>
          </a:xfrm>
          <a:prstGeom prst="rect">
            <a:avLst/>
          </a:prstGeom>
          <a:ln>
            <a:solidFill>
              <a:schemeClr val="tx1"/>
            </a:solidFill>
            <a:prstDash val="lgDash"/>
          </a:ln>
        </p:spPr>
      </p:pic>
      <p:pic>
        <p:nvPicPr>
          <p:cNvPr id="8" name="Picture 7"/>
          <p:cNvPicPr>
            <a:picLocks noChangeAspect="1"/>
          </p:cNvPicPr>
          <p:nvPr/>
        </p:nvPicPr>
        <p:blipFill>
          <a:blip r:embed="rId6"/>
          <a:stretch>
            <a:fillRect/>
          </a:stretch>
        </p:blipFill>
        <p:spPr>
          <a:xfrm>
            <a:off x="3939842" y="4170714"/>
            <a:ext cx="4821405" cy="2260337"/>
          </a:xfrm>
          <a:prstGeom prst="rect">
            <a:avLst/>
          </a:prstGeom>
          <a:ln>
            <a:solidFill>
              <a:schemeClr val="tx1"/>
            </a:solidFill>
            <a:prstDash val="lgDash"/>
          </a:ln>
        </p:spPr>
      </p:pic>
      <p:sp>
        <p:nvSpPr>
          <p:cNvPr id="11" name="TextBox 10"/>
          <p:cNvSpPr txBox="1"/>
          <p:nvPr/>
        </p:nvSpPr>
        <p:spPr>
          <a:xfrm>
            <a:off x="1733982" y="5578603"/>
            <a:ext cx="2070340" cy="646331"/>
          </a:xfrm>
          <a:prstGeom prst="rect">
            <a:avLst/>
          </a:prstGeom>
          <a:solidFill>
            <a:schemeClr val="bg1">
              <a:alpha val="49000"/>
            </a:schemeClr>
          </a:solidFill>
        </p:spPr>
        <p:txBody>
          <a:bodyPr wrap="square" rtlCol="0">
            <a:spAutoFit/>
          </a:bodyPr>
          <a:lstStyle/>
          <a:p>
            <a:r>
              <a:rPr lang="en-US" dirty="0" smtClean="0"/>
              <a:t>Sheridan holding, Kiltrone, Robeen (3)</a:t>
            </a:r>
            <a:endParaRPr lang="en-US" dirty="0"/>
          </a:p>
        </p:txBody>
      </p:sp>
      <p:sp>
        <p:nvSpPr>
          <p:cNvPr id="12" name="TextBox 11"/>
          <p:cNvSpPr txBox="1"/>
          <p:nvPr/>
        </p:nvSpPr>
        <p:spPr>
          <a:xfrm>
            <a:off x="7222568" y="6488668"/>
            <a:ext cx="1921432"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dirty="0"/>
              <a:t>a</a:t>
            </a:r>
            <a:r>
              <a:rPr lang="en-US" dirty="0" smtClean="0"/>
              <a:t>skaboutireland.ie</a:t>
            </a:r>
            <a:endParaRPr lang="en-US" dirty="0"/>
          </a:p>
        </p:txBody>
      </p:sp>
    </p:spTree>
    <p:extLst>
      <p:ext uri="{BB962C8B-B14F-4D97-AF65-F5344CB8AC3E}">
        <p14:creationId xmlns:p14="http://schemas.microsoft.com/office/powerpoint/2010/main" val="45452894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59532" y="0"/>
            <a:ext cx="9203532" cy="6858000"/>
          </a:xfrm>
          <a:prstGeom prst="rect">
            <a:avLst/>
          </a:prstGeom>
        </p:spPr>
      </p:pic>
      <p:sp>
        <p:nvSpPr>
          <p:cNvPr id="2" name="Title 1"/>
          <p:cNvSpPr>
            <a:spLocks noGrp="1"/>
          </p:cNvSpPr>
          <p:nvPr>
            <p:ph type="title"/>
          </p:nvPr>
        </p:nvSpPr>
        <p:spPr>
          <a:xfrm>
            <a:off x="5768021" y="0"/>
            <a:ext cx="3375979" cy="624201"/>
          </a:xfrm>
          <a:solidFill>
            <a:schemeClr val="tx2">
              <a:lumMod val="60000"/>
              <a:lumOff val="40000"/>
              <a:alpha val="83000"/>
            </a:schemeClr>
          </a:solidFill>
        </p:spPr>
        <p:txBody>
          <a:bodyPr vert="horz" lIns="91440" tIns="45720" rIns="91440" bIns="45720" rtlCol="0" anchor="ctr">
            <a:normAutofit/>
          </a:bodyPr>
          <a:lstStyle/>
          <a:p>
            <a:pPr>
              <a:spcBef>
                <a:spcPct val="20000"/>
              </a:spcBef>
            </a:pPr>
            <a:r>
              <a:rPr lang="en-US" sz="3200" dirty="0" smtClean="0">
                <a:solidFill>
                  <a:schemeClr val="bg1"/>
                </a:solidFill>
                <a:latin typeface="+mn-lt"/>
                <a:ea typeface="+mn-ea"/>
                <a:cs typeface="+mn-cs"/>
              </a:rPr>
              <a:t>Old Maps Online</a:t>
            </a:r>
            <a:endParaRPr lang="en-US" sz="3200" dirty="0">
              <a:solidFill>
                <a:schemeClr val="bg1"/>
              </a:solidFill>
              <a:latin typeface="+mn-lt"/>
              <a:ea typeface="+mn-ea"/>
              <a:cs typeface="+mn-cs"/>
            </a:endParaRPr>
          </a:p>
        </p:txBody>
      </p:sp>
      <p:sp>
        <p:nvSpPr>
          <p:cNvPr id="3" name="Content Placeholder 2"/>
          <p:cNvSpPr>
            <a:spLocks noGrp="1"/>
          </p:cNvSpPr>
          <p:nvPr>
            <p:ph idx="1"/>
          </p:nvPr>
        </p:nvSpPr>
        <p:spPr>
          <a:xfrm>
            <a:off x="0" y="5645702"/>
            <a:ext cx="9070059" cy="1212298"/>
          </a:xfrm>
          <a:solidFill>
            <a:schemeClr val="bg1">
              <a:alpha val="66000"/>
            </a:schemeClr>
          </a:solidFill>
        </p:spPr>
        <p:txBody>
          <a:bodyPr>
            <a:normAutofit fontScale="92500"/>
          </a:bodyPr>
          <a:lstStyle/>
          <a:p>
            <a:r>
              <a:rPr lang="en-US" dirty="0" smtClean="0"/>
              <a:t>Excellent map resource.</a:t>
            </a:r>
          </a:p>
          <a:p>
            <a:r>
              <a:rPr lang="en-US" dirty="0" smtClean="0"/>
              <a:t>Exemplar of what can be achieved without loss of IP.</a:t>
            </a:r>
          </a:p>
        </p:txBody>
      </p:sp>
      <p:pic>
        <p:nvPicPr>
          <p:cNvPr id="10" name="Picture 9"/>
          <p:cNvPicPr>
            <a:picLocks noChangeAspect="1"/>
          </p:cNvPicPr>
          <p:nvPr/>
        </p:nvPicPr>
        <p:blipFill>
          <a:blip r:embed="rId4"/>
          <a:stretch>
            <a:fillRect/>
          </a:stretch>
        </p:blipFill>
        <p:spPr>
          <a:xfrm>
            <a:off x="3504580" y="1428819"/>
            <a:ext cx="2435423" cy="2439530"/>
          </a:xfrm>
          <a:prstGeom prst="rect">
            <a:avLst/>
          </a:prstGeom>
          <a:ln w="31750">
            <a:solidFill>
              <a:schemeClr val="bg1"/>
            </a:solidFill>
          </a:ln>
        </p:spPr>
      </p:pic>
      <p:pic>
        <p:nvPicPr>
          <p:cNvPr id="11" name="Picture 10"/>
          <p:cNvPicPr>
            <a:picLocks noChangeAspect="1"/>
          </p:cNvPicPr>
          <p:nvPr/>
        </p:nvPicPr>
        <p:blipFill>
          <a:blip r:embed="rId5"/>
          <a:stretch>
            <a:fillRect/>
          </a:stretch>
        </p:blipFill>
        <p:spPr>
          <a:xfrm>
            <a:off x="638451" y="1428819"/>
            <a:ext cx="2586552" cy="2439244"/>
          </a:xfrm>
          <a:prstGeom prst="rect">
            <a:avLst/>
          </a:prstGeom>
          <a:ln w="31750">
            <a:solidFill>
              <a:schemeClr val="bg1"/>
            </a:solidFill>
          </a:ln>
        </p:spPr>
      </p:pic>
    </p:spTree>
    <p:extLst>
      <p:ext uri="{BB962C8B-B14F-4D97-AF65-F5344CB8AC3E}">
        <p14:creationId xmlns:p14="http://schemas.microsoft.com/office/powerpoint/2010/main" val="365920572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2428</TotalTime>
  <Words>3220</Words>
  <Application>Microsoft Macintosh PowerPoint</Application>
  <PresentationFormat>On-screen Show (4:3)</PresentationFormat>
  <Paragraphs>311</Paragraphs>
  <Slides>34</Slides>
  <Notes>31</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Digitisation of Cultural Heritage</vt:lpstr>
      <vt:lpstr>Social media, linked data, maps and apps</vt:lpstr>
      <vt:lpstr>Users are populating the Web</vt:lpstr>
      <vt:lpstr>User Content for Cultural Heritage </vt:lpstr>
      <vt:lpstr>Apps + Users = Knowledge</vt:lpstr>
      <vt:lpstr>User Content  - more than pictures</vt:lpstr>
      <vt:lpstr> User Content – a local example</vt:lpstr>
      <vt:lpstr> User Content – a local example</vt:lpstr>
      <vt:lpstr>Old Maps Online</vt:lpstr>
      <vt:lpstr>Linking the data</vt:lpstr>
      <vt:lpstr>Linked Open Data and Digital Cultural Heritage </vt:lpstr>
      <vt:lpstr>What about social media?</vt:lpstr>
      <vt:lpstr>PowerPoint Presentation</vt:lpstr>
      <vt:lpstr>Smartphones</vt:lpstr>
      <vt:lpstr>Smartphone developments</vt:lpstr>
      <vt:lpstr>GPS &amp; Apps </vt:lpstr>
      <vt:lpstr>Image Recognition</vt:lpstr>
      <vt:lpstr>QR Codes</vt:lpstr>
      <vt:lpstr>“Augmented Reality”</vt:lpstr>
      <vt:lpstr>“Augmented Reality”</vt:lpstr>
      <vt:lpstr>Google Glasses</vt:lpstr>
      <vt:lpstr>Games – the cutting edge?</vt:lpstr>
      <vt:lpstr>PowerPoint Presentation</vt:lpstr>
      <vt:lpstr>Long term challenges</vt:lpstr>
      <vt:lpstr>Millions of digitised photos</vt:lpstr>
      <vt:lpstr>Faces of the Rijksmuseum</vt:lpstr>
      <vt:lpstr>Photos with no descriptions?</vt:lpstr>
      <vt:lpstr>Unidentified images?</vt:lpstr>
      <vt:lpstr>Content without Context</vt:lpstr>
      <vt:lpstr>Visualising linkages</vt:lpstr>
      <vt:lpstr>Archaic Language made ‘normal’</vt:lpstr>
      <vt:lpstr>Visitor Fatigue</vt:lpstr>
      <vt:lpstr>Summary</vt:lpstr>
      <vt:lpstr>PowerPoint Presentation</vt:lpstr>
    </vt:vector>
  </TitlesOfParts>
  <Company>Pintail 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Digitisation of Cultural Heritage</dc:title>
  <dc:creator>Ciaran Clissmann</dc:creator>
  <cp:lastModifiedBy>Ciaran Clissmann</cp:lastModifiedBy>
  <cp:revision>75</cp:revision>
  <cp:lastPrinted>2013-06-14T14:45:56Z</cp:lastPrinted>
  <dcterms:created xsi:type="dcterms:W3CDTF">2013-06-13T19:05:26Z</dcterms:created>
  <dcterms:modified xsi:type="dcterms:W3CDTF">2013-06-15T11:35:52Z</dcterms:modified>
</cp:coreProperties>
</file>