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61" r:id="rId2"/>
    <p:sldId id="264" r:id="rId3"/>
    <p:sldId id="262" r:id="rId4"/>
    <p:sldId id="290" r:id="rId5"/>
    <p:sldId id="271" r:id="rId6"/>
    <p:sldId id="283" r:id="rId7"/>
    <p:sldId id="287" r:id="rId8"/>
    <p:sldId id="293" r:id="rId9"/>
    <p:sldId id="297" r:id="rId10"/>
    <p:sldId id="286" r:id="rId11"/>
    <p:sldId id="292" r:id="rId12"/>
    <p:sldId id="296" r:id="rId13"/>
    <p:sldId id="295" r:id="rId14"/>
    <p:sldId id="278" r:id="rId15"/>
    <p:sldId id="280" r:id="rId16"/>
    <p:sldId id="277" r:id="rId17"/>
    <p:sldId id="282" r:id="rId18"/>
    <p:sldId id="276" r:id="rId19"/>
    <p:sldId id="299" r:id="rId20"/>
    <p:sldId id="291" r:id="rId21"/>
    <p:sldId id="288" r:id="rId22"/>
    <p:sldId id="263" r:id="rId23"/>
    <p:sldId id="298" r:id="rId24"/>
    <p:sldId id="270" r:id="rId25"/>
  </p:sldIdLst>
  <p:sldSz cx="9144000" cy="6858000" type="screen4x3"/>
  <p:notesSz cx="6669088" cy="97536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4A4D"/>
    <a:srgbClr val="0F5494"/>
    <a:srgbClr val="FFD624"/>
    <a:srgbClr val="3166CF"/>
    <a:srgbClr val="3E6FD2"/>
    <a:srgbClr val="2D5EC1"/>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81257" autoAdjust="0"/>
  </p:normalViewPr>
  <p:slideViewPr>
    <p:cSldViewPr>
      <p:cViewPr varScale="1">
        <p:scale>
          <a:sx n="94" d="100"/>
          <a:sy n="94" d="100"/>
        </p:scale>
        <p:origin x="-212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942" y="-96"/>
      </p:cViewPr>
      <p:guideLst>
        <p:guide orient="horz" pos="3072"/>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890665" cy="488226"/>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776866" y="0"/>
            <a:ext cx="2890665" cy="488226"/>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263815"/>
            <a:ext cx="2890665" cy="488225"/>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776866" y="9263815"/>
            <a:ext cx="2890665" cy="488225"/>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890665" cy="488226"/>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776866" y="0"/>
            <a:ext cx="2890665" cy="488226"/>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896938" y="731838"/>
            <a:ext cx="4876800" cy="36576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66598" y="4632687"/>
            <a:ext cx="5335893" cy="4389354"/>
          </a:xfrm>
          <a:prstGeom prst="rect">
            <a:avLst/>
          </a:prstGeom>
          <a:noFill/>
          <a:ln w="9525">
            <a:noFill/>
            <a:miter lim="800000"/>
            <a:headEnd/>
            <a:tailEnd/>
          </a:ln>
          <a:effectLst/>
        </p:spPr>
        <p:txBody>
          <a:bodyPr vert="horz" wrap="square" lIns="89785" tIns="44892" rIns="89785" bIns="44892"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263815"/>
            <a:ext cx="2890665" cy="488225"/>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776866" y="9263815"/>
            <a:ext cx="2890665" cy="488225"/>
          </a:xfrm>
          <a:prstGeom prst="rect">
            <a:avLst/>
          </a:prstGeom>
          <a:noFill/>
          <a:ln w="9525">
            <a:noFill/>
            <a:miter lim="800000"/>
            <a:headEnd/>
            <a:tailEnd/>
          </a:ln>
          <a:effectLst/>
        </p:spPr>
        <p:txBody>
          <a:bodyPr vert="horz" wrap="square" lIns="89785" tIns="44892" rIns="89785" bIns="44892"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cordis.europa.eu/projects/rcn/89482_en.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Cultural Heritage </a:t>
            </a:r>
            <a:r>
              <a:rPr lang="en-GB" b="0" dirty="0" smtClean="0"/>
              <a:t>is an expression of the ways of living developed by a community and passed on from generation to generation, including customs, practices, places, objects, artistic expressions and values.</a:t>
            </a:r>
          </a:p>
          <a:p>
            <a:endParaRPr lang="en-GB" b="0" dirty="0" smtClean="0"/>
          </a:p>
          <a:p>
            <a:r>
              <a:rPr lang="en-GB" b="0" dirty="0" smtClean="0"/>
              <a:t>As part of human activity Cultural Heritage produces tangible representations of the value systems, beliefs, traditions and lifestyles. As an essential part of culture as a whole, Cultural Heritage, contains these visible and tangible traces form antiquity to the recent past. </a:t>
            </a:r>
          </a:p>
          <a:p>
            <a:endParaRPr lang="en-GB" b="0" dirty="0" smtClean="0"/>
          </a:p>
          <a:p>
            <a:r>
              <a:rPr lang="en-GB" b="0" dirty="0" smtClean="0"/>
              <a:t>Literature, music, painting and sculpture are essential in a peaceful co-habitation of the human species. They offer an alternative point of view. In presenting a different picture people will be more lenient in accepting  differences in real life as well. That in turn will stimulate mutual respect. That is why cultural heritage plays such a vital role in the democratization process.</a:t>
            </a:r>
          </a:p>
          <a:p>
            <a:endParaRPr lang="en-GB" b="0" dirty="0" smtClean="0"/>
          </a:p>
          <a:p>
            <a:r>
              <a:rPr lang="en-GB" b="0" dirty="0" smtClean="0"/>
              <a:t>The </a:t>
            </a:r>
            <a:r>
              <a:rPr lang="en-GB" b="1" dirty="0" smtClean="0"/>
              <a:t>Heritage Cycle diagram </a:t>
            </a:r>
            <a:r>
              <a:rPr lang="en-GB" b="0" dirty="0" smtClean="0"/>
              <a:t>shows this 'at</a:t>
            </a:r>
            <a:r>
              <a:rPr lang="en-GB" b="0" baseline="0" dirty="0" smtClean="0"/>
              <a:t> work' and </a:t>
            </a:r>
            <a:r>
              <a:rPr lang="en-GB" b="0" dirty="0" smtClean="0"/>
              <a:t>gives us an idea of how we can make the past part of our future (Simon </a:t>
            </a:r>
            <a:r>
              <a:rPr lang="en-GB" b="0" dirty="0" err="1" smtClean="0"/>
              <a:t>Thurley</a:t>
            </a:r>
            <a:r>
              <a:rPr lang="en-GB" b="0" dirty="0" smtClean="0"/>
              <a:t>, 2005).</a:t>
            </a:r>
          </a:p>
          <a:p>
            <a:endParaRPr lang="en-GB" b="0" dirty="0" smtClean="0"/>
          </a:p>
          <a:p>
            <a:r>
              <a:rPr lang="en-GB" b="0" baseline="0" dirty="0" smtClean="0"/>
              <a:t>Online access to culture, use and re-use enhances the possibilities of cultural heritage institutions to leverage on this cycle at each phase.</a:t>
            </a:r>
          </a:p>
          <a:p>
            <a:r>
              <a:rPr lang="en-GB" b="0" baseline="0" dirty="0" smtClean="0"/>
              <a:t>This will unlock the potential of cultural heritage in the digital environment, enabling the involvement of wider and new audiences, in innovative and unprecedented ways.</a:t>
            </a:r>
            <a:endParaRPr lang="en-GB" b="0" dirty="0" smtClean="0"/>
          </a:p>
          <a:p>
            <a:endParaRPr lang="en-GB" b="1" dirty="0" smtClean="0"/>
          </a:p>
          <a:p>
            <a:r>
              <a:rPr lang="fr-BE" b="1" dirty="0" smtClean="0"/>
              <a:t>-----------------</a:t>
            </a:r>
            <a:endParaRPr lang="en-GB" b="1" dirty="0" smtClean="0"/>
          </a:p>
          <a:p>
            <a:r>
              <a:rPr lang="en-GB" b="1" dirty="0" smtClean="0"/>
              <a:t>John Feather, </a:t>
            </a:r>
            <a:r>
              <a:rPr lang="en-GB" dirty="0" smtClean="0"/>
              <a:t>Professor </a:t>
            </a:r>
            <a:r>
              <a:rPr lang="en-GB" dirty="0"/>
              <a:t>of Library and Information </a:t>
            </a:r>
            <a:r>
              <a:rPr lang="en-GB" dirty="0" smtClean="0"/>
              <a:t>Studies,</a:t>
            </a:r>
            <a:r>
              <a:rPr lang="en-GB" baseline="0" dirty="0" smtClean="0"/>
              <a:t> </a:t>
            </a:r>
            <a:r>
              <a:rPr lang="en-GB" dirty="0" smtClean="0"/>
              <a:t>Dean </a:t>
            </a:r>
            <a:r>
              <a:rPr lang="en-GB" dirty="0"/>
              <a:t>of the Graduate </a:t>
            </a:r>
            <a:r>
              <a:rPr lang="en-GB" dirty="0" smtClean="0"/>
              <a:t>School,</a:t>
            </a:r>
            <a:r>
              <a:rPr lang="en-GB" baseline="0" dirty="0" smtClean="0"/>
              <a:t> </a:t>
            </a:r>
            <a:r>
              <a:rPr lang="fr-BE" dirty="0" err="1" smtClean="0"/>
              <a:t>Loughborough</a:t>
            </a:r>
            <a:r>
              <a:rPr lang="fr-BE" dirty="0" smtClean="0"/>
              <a:t> </a:t>
            </a:r>
            <a:r>
              <a:rPr lang="fr-BE" dirty="0" err="1" smtClean="0"/>
              <a:t>University</a:t>
            </a:r>
            <a:r>
              <a:rPr lang="fr-BE" dirty="0" smtClean="0"/>
              <a:t>, Leicestershire</a:t>
            </a:r>
            <a:r>
              <a:rPr lang="fr-BE" dirty="0"/>
              <a:t>, </a:t>
            </a:r>
            <a:r>
              <a:rPr lang="fr-BE" dirty="0" smtClean="0"/>
              <a:t>UK.</a:t>
            </a:r>
          </a:p>
          <a:p>
            <a:endParaRPr lang="fr-BE" dirty="0" smtClean="0"/>
          </a:p>
          <a:p>
            <a:r>
              <a:rPr lang="en-GB" b="1" dirty="0" smtClean="0"/>
              <a:t>Simon John </a:t>
            </a:r>
            <a:r>
              <a:rPr lang="en-GB" b="1" dirty="0" err="1" smtClean="0"/>
              <a:t>Thurley</a:t>
            </a:r>
            <a:r>
              <a:rPr lang="en-GB" b="1" dirty="0" smtClean="0"/>
              <a:t>, </a:t>
            </a:r>
            <a:r>
              <a:rPr lang="en-GB" dirty="0" smtClean="0"/>
              <a:t>CBE, FRIBA, </a:t>
            </a:r>
            <a:r>
              <a:rPr lang="en-GB" dirty="0" err="1" smtClean="0"/>
              <a:t>FRHistS</a:t>
            </a:r>
            <a:r>
              <a:rPr lang="en-GB" dirty="0" smtClean="0"/>
              <a:t> (born 29 August 1962, Huntingdon) is an academic and architectural historian, and the present Chief Executive of English Heritage (since April 2002). English Heritage (officially the Historic Buildings and Monuments Commission for England) is an executive non-departmental public body of the British Government sponsored by the Department for Culture, Media and Sport (DCMS). By advising on the care of the historic environment in England, English Heritage complements the work of Natural England which aims to protect the natural environment.</a:t>
            </a:r>
          </a:p>
          <a:p>
            <a:endParaRPr lang="en-GB" dirty="0" smtClean="0"/>
          </a:p>
          <a:p>
            <a:endParaRPr lang="en-GB" dirty="0" smtClean="0"/>
          </a:p>
          <a:p>
            <a:endParaRPr lang="en-GB" dirty="0" smtClean="0"/>
          </a:p>
          <a:p>
            <a:endParaRPr lang="fr-BE" dirty="0"/>
          </a:p>
          <a:p>
            <a:endParaRPr lang="fr-BE" dirty="0" err="1"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1547457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The digital resources created today represent the knowledge base, the cultural heritage and the societal memory of the future. Tweets and blogs have been in the recent past not only a way of sharing information but also a powerful instrument to shape our world: the recent US presidential elections, the Arab Spring revolution and the 5 Stars Movement in Italy are just three examples.</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With digital means it is much easier to create and distribute content but there are many challenges in the long-term preservation of this content, as it risks to be lost or to become unusable as a consequence of the rapid pace of change of electronic devices and software for recording, storage and use. These challenges have been recognized by the cultural heritage and archival community for years, and are now increasingly acknowledged by the private sector.</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Digital preservation research aims at investigating the methods and techniques required to ensure the availability of digital resources over time. Recent work focuses on high volumes of dynamic and volatile digital content; safeguarding integrity, authenticity and accessibility over time; and ensuring reliable and secure preservation.</a:t>
            </a:r>
          </a:p>
          <a:p>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cluster includes 18 </a:t>
            </a:r>
            <a:r>
              <a:rPr lang="en-GB" sz="1200" kern="1200" dirty="0" err="1" smtClean="0">
                <a:solidFill>
                  <a:schemeClr val="tx1"/>
                </a:solidFill>
                <a:effectLst/>
                <a:latin typeface="Arial" charset="0"/>
                <a:ea typeface="+mn-ea"/>
                <a:cs typeface="+mn-cs"/>
              </a:rPr>
              <a:t>ongoing</a:t>
            </a:r>
            <a:r>
              <a:rPr lang="en-GB" sz="1200" kern="1200" dirty="0" smtClean="0">
                <a:solidFill>
                  <a:schemeClr val="tx1"/>
                </a:solidFill>
                <a:effectLst/>
                <a:latin typeface="Arial" charset="0"/>
                <a:ea typeface="+mn-ea"/>
                <a:cs typeface="+mn-cs"/>
              </a:rPr>
              <a:t> projects which bring together some 200 participants and account for a total EC funding of €93 million.</a:t>
            </a:r>
          </a:p>
          <a:p>
            <a:endParaRPr lang="en-GB" sz="1200" kern="1200" dirty="0" smtClean="0">
              <a:solidFill>
                <a:schemeClr val="tx1"/>
              </a:solidFill>
              <a:effectLst/>
              <a:latin typeface="Arial" charset="0"/>
              <a:ea typeface="+mn-ea"/>
              <a:cs typeface="+mn-cs"/>
            </a:endParaRPr>
          </a:p>
          <a:p>
            <a:r>
              <a:rPr lang="en-GB" sz="1200" b="1" i="1" kern="1200" dirty="0" err="1" smtClean="0">
                <a:solidFill>
                  <a:schemeClr val="tx1"/>
                </a:solidFill>
                <a:effectLst/>
                <a:latin typeface="Arial" charset="0"/>
                <a:ea typeface="+mn-ea"/>
                <a:cs typeface="+mn-cs"/>
              </a:rPr>
              <a:t>LiWa</a:t>
            </a:r>
            <a:r>
              <a:rPr lang="en-GB" sz="1200" i="1" kern="1200" dirty="0" smtClean="0">
                <a:solidFill>
                  <a:schemeClr val="tx1"/>
                </a:solidFill>
                <a:effectLst/>
                <a:latin typeface="Arial" charset="0"/>
                <a:ea typeface="+mn-ea"/>
                <a:cs typeface="+mn-cs"/>
              </a:rPr>
              <a:t> has developed new tools for Web content capture, preservation, analysis, and enrichment services, to improve the long-term usability of web archives. The consortium worked with the International Internet Preservation Consortium (IIPC) as well as with important library and archiving organizations. The partner </a:t>
            </a:r>
            <a:r>
              <a:rPr lang="en-GB" sz="1200" i="1" kern="1200" dirty="0" err="1" smtClean="0">
                <a:solidFill>
                  <a:schemeClr val="tx1"/>
                </a:solidFill>
                <a:effectLst/>
                <a:latin typeface="Arial" charset="0"/>
                <a:ea typeface="+mn-ea"/>
                <a:cs typeface="+mn-cs"/>
              </a:rPr>
              <a:t>Hanzo</a:t>
            </a:r>
            <a:r>
              <a:rPr lang="en-GB" sz="1200" i="1" kern="1200" dirty="0" smtClean="0">
                <a:solidFill>
                  <a:schemeClr val="tx1"/>
                </a:solidFill>
                <a:effectLst/>
                <a:latin typeface="Arial" charset="0"/>
                <a:ea typeface="+mn-ea"/>
                <a:cs typeface="+mn-cs"/>
              </a:rPr>
              <a:t> Archives is currently exploiting the project results and its customers include Channel 4 television and the Coca-Cola Company.</a:t>
            </a:r>
            <a:endParaRPr lang="en-GB" sz="1200" kern="1200" dirty="0" smtClean="0">
              <a:solidFill>
                <a:schemeClr val="tx1"/>
              </a:solidFill>
              <a:effectLst/>
              <a:latin typeface="Arial" charset="0"/>
              <a:ea typeface="+mn-ea"/>
              <a:cs typeface="+mn-cs"/>
            </a:endParaRPr>
          </a:p>
          <a:p>
            <a:r>
              <a:rPr lang="en-GB" sz="1200" b="1" i="1" u="none" strike="noStrike" kern="1200" dirty="0" err="1" smtClean="0">
                <a:solidFill>
                  <a:schemeClr val="tx1"/>
                </a:solidFill>
                <a:effectLst/>
                <a:latin typeface="Arial" charset="0"/>
                <a:ea typeface="+mn-ea"/>
                <a:cs typeface="+mn-cs"/>
                <a:hlinkClick r:id="rId3"/>
              </a:rPr>
              <a:t>PrestoPRIME</a:t>
            </a:r>
            <a:r>
              <a:rPr lang="en-GB" sz="1200" i="1" kern="1200" dirty="0" smtClean="0">
                <a:solidFill>
                  <a:schemeClr val="tx1"/>
                </a:solidFill>
                <a:effectLst/>
                <a:latin typeface="Arial" charset="0"/>
                <a:ea typeface="+mn-ea"/>
                <a:cs typeface="+mn-cs"/>
              </a:rPr>
              <a:t> has addressed long-term preservation of and access to digital audio-visual content. The project resulted in a range of tools (video analysis, metadata mapping and validation, user annotation, etc.) advancing the state of the art in this field. The project has greatly contributed to standards and best practice guidelines. The technology and services developed during the project are now delivered through the European Competence Centre for Safeguarding </a:t>
            </a:r>
            <a:r>
              <a:rPr lang="en-GB" sz="1200" i="1" kern="1200" dirty="0" err="1" smtClean="0">
                <a:solidFill>
                  <a:schemeClr val="tx1"/>
                </a:solidFill>
                <a:effectLst/>
                <a:latin typeface="Arial" charset="0"/>
                <a:ea typeface="+mn-ea"/>
                <a:cs typeface="+mn-cs"/>
              </a:rPr>
              <a:t>Audiovisual</a:t>
            </a:r>
            <a:r>
              <a:rPr lang="en-GB" sz="1200" i="1" kern="1200" dirty="0" smtClean="0">
                <a:solidFill>
                  <a:schemeClr val="tx1"/>
                </a:solidFill>
                <a:effectLst/>
                <a:latin typeface="Arial" charset="0"/>
                <a:ea typeface="+mn-ea"/>
                <a:cs typeface="+mn-cs"/>
              </a:rPr>
              <a:t> Heritage.</a:t>
            </a:r>
            <a:endParaRPr lang="en-GB" sz="1200" kern="1200" dirty="0" smtClean="0">
              <a:solidFill>
                <a:schemeClr val="tx1"/>
              </a:solidFill>
              <a:effectLst/>
              <a:latin typeface="Arial"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13</a:t>
            </a:fld>
            <a:endParaRPr lang="en-GB"/>
          </a:p>
        </p:txBody>
      </p:sp>
    </p:spTree>
    <p:extLst>
      <p:ext uri="{BB962C8B-B14F-4D97-AF65-F5344CB8AC3E}">
        <p14:creationId xmlns:p14="http://schemas.microsoft.com/office/powerpoint/2010/main" val="2101588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2387206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1853055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The</a:t>
            </a:r>
            <a:r>
              <a:rPr lang="fr-BE" baseline="0" dirty="0" smtClean="0"/>
              <a:t> new programmes </a:t>
            </a:r>
            <a:r>
              <a:rPr lang="fr-BE" baseline="0" dirty="0" err="1" smtClean="0"/>
              <a:t>offer</a:t>
            </a:r>
            <a:r>
              <a:rPr lang="fr-BE" baseline="0" dirty="0" smtClean="0"/>
              <a:t> </a:t>
            </a:r>
            <a:r>
              <a:rPr lang="fr-BE" baseline="0" dirty="0" err="1" smtClean="0"/>
              <a:t>funding</a:t>
            </a:r>
            <a:r>
              <a:rPr lang="fr-BE" baseline="0" dirty="0" smtClean="0"/>
              <a:t> for a </a:t>
            </a:r>
            <a:r>
              <a:rPr lang="fr-BE" baseline="0" dirty="0" err="1" smtClean="0"/>
              <a:t>number</a:t>
            </a:r>
            <a:r>
              <a:rPr lang="fr-BE" baseline="0" dirty="0" smtClean="0"/>
              <a:t> of </a:t>
            </a:r>
            <a:r>
              <a:rPr lang="fr-BE" baseline="0" dirty="0" err="1" smtClean="0"/>
              <a:t>activities</a:t>
            </a:r>
            <a:r>
              <a:rPr lang="fr-BE" baseline="0" dirty="0" smtClean="0"/>
              <a:t>, but </a:t>
            </a:r>
            <a:r>
              <a:rPr lang="fr-BE" baseline="0" dirty="0" err="1" smtClean="0"/>
              <a:t>will</a:t>
            </a:r>
            <a:r>
              <a:rPr lang="fr-BE" baseline="0" dirty="0" smtClean="0"/>
              <a:t> not </a:t>
            </a:r>
            <a:r>
              <a:rPr lang="fr-BE" baseline="0" dirty="0" err="1" smtClean="0"/>
              <a:t>cover</a:t>
            </a:r>
            <a:r>
              <a:rPr lang="fr-BE" baseline="0" dirty="0" smtClean="0"/>
              <a:t> all the </a:t>
            </a:r>
            <a:r>
              <a:rPr lang="fr-BE" baseline="0" dirty="0" err="1" smtClean="0"/>
              <a:t>costs</a:t>
            </a:r>
            <a:r>
              <a:rPr lang="fr-BE" baseline="0" dirty="0" smtClean="0"/>
              <a:t>.</a:t>
            </a:r>
          </a:p>
          <a:p>
            <a:endParaRPr lang="fr-BE" baseline="0" dirty="0" smtClean="0"/>
          </a:p>
          <a:p>
            <a:r>
              <a:rPr lang="fr-BE" baseline="0" dirty="0" err="1" smtClean="0"/>
              <a:t>Enabling</a:t>
            </a:r>
            <a:r>
              <a:rPr lang="fr-BE" baseline="0" dirty="0" smtClean="0"/>
              <a:t> and </a:t>
            </a:r>
            <a:r>
              <a:rPr lang="fr-BE" baseline="0" dirty="0" err="1" smtClean="0"/>
              <a:t>engaging</a:t>
            </a:r>
            <a:r>
              <a:rPr lang="fr-BE" baseline="0" dirty="0" smtClean="0"/>
              <a:t> in </a:t>
            </a:r>
            <a:r>
              <a:rPr lang="fr-BE" baseline="0" dirty="0" err="1" smtClean="0"/>
              <a:t>reuse</a:t>
            </a:r>
            <a:r>
              <a:rPr lang="fr-BE" baseline="0" dirty="0" smtClean="0"/>
              <a:t> of cultural </a:t>
            </a:r>
            <a:r>
              <a:rPr lang="fr-BE" baseline="0" dirty="0" err="1" smtClean="0"/>
              <a:t>material</a:t>
            </a:r>
            <a:r>
              <a:rPr lang="fr-BE" baseline="0" dirty="0" smtClean="0"/>
              <a:t> </a:t>
            </a:r>
            <a:r>
              <a:rPr lang="fr-BE" baseline="0" dirty="0" err="1" smtClean="0"/>
              <a:t>can</a:t>
            </a:r>
            <a:r>
              <a:rPr lang="fr-BE" baseline="0" dirty="0" smtClean="0"/>
              <a:t> open up new, alternative </a:t>
            </a:r>
            <a:r>
              <a:rPr lang="fr-BE" baseline="0" dirty="0" err="1" smtClean="0"/>
              <a:t>ways</a:t>
            </a:r>
            <a:r>
              <a:rPr lang="fr-BE" baseline="0" dirty="0" smtClean="0"/>
              <a:t> of </a:t>
            </a:r>
            <a:r>
              <a:rPr lang="fr-BE" baseline="0" dirty="0" err="1" smtClean="0"/>
              <a:t>funding</a:t>
            </a:r>
            <a:r>
              <a:rPr lang="fr-BE" baseline="0" dirty="0" smtClean="0"/>
              <a:t>.</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2777847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642615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ENUMERATE is a EC-funded project, led by Collections Trust in the UK.  The primary objective of ENUMERATE is to create a reliable baseline of statistical data about digitization, digital preservation and online access to cultural heritage in Europe. </a:t>
            </a:r>
          </a:p>
          <a:p>
            <a:endParaRPr lang="en-GB" dirty="0" smtClean="0"/>
          </a:p>
          <a:p>
            <a:r>
              <a:rPr lang="en-GB" dirty="0" smtClean="0"/>
              <a:t>In early 2012 the ENUMERATE network carried out a short Core Survey across Europe. The survey was online from February 1st to March 31st. More than 2500 institutions from 29 European countries participated in the survey and the number of valid responses is close to 2000. </a:t>
            </a:r>
          </a:p>
          <a:p>
            <a:endParaRPr lang="en-GB" dirty="0" smtClean="0"/>
          </a:p>
          <a:p>
            <a:r>
              <a:rPr lang="en-GB" dirty="0" smtClean="0"/>
              <a:t>The Core Survey has gathered data about:</a:t>
            </a:r>
          </a:p>
          <a:p>
            <a:endParaRPr lang="en-GB" dirty="0" smtClean="0"/>
          </a:p>
          <a:p>
            <a:pPr marL="171450" indent="-171450">
              <a:buFont typeface="Arial" pitchFamily="34" charset="0"/>
              <a:buChar char="•"/>
            </a:pPr>
            <a:r>
              <a:rPr lang="en-GB" dirty="0" smtClean="0"/>
              <a:t>The digitisation of collections</a:t>
            </a:r>
          </a:p>
          <a:p>
            <a:pPr marL="171450" indent="-171450">
              <a:buFont typeface="Arial" pitchFamily="34" charset="0"/>
              <a:buChar char="•"/>
            </a:pPr>
            <a:r>
              <a:rPr lang="en-GB" dirty="0" smtClean="0"/>
              <a:t>The cost of digitisation efforts</a:t>
            </a:r>
          </a:p>
          <a:p>
            <a:pPr marL="171450" indent="-171450">
              <a:buFont typeface="Arial" pitchFamily="34" charset="0"/>
              <a:buChar char="•"/>
            </a:pPr>
            <a:r>
              <a:rPr lang="en-GB" dirty="0" smtClean="0"/>
              <a:t>Access to digitised heritage collections</a:t>
            </a:r>
          </a:p>
          <a:p>
            <a:pPr marL="171450" indent="-171450">
              <a:buFont typeface="Arial" pitchFamily="34" charset="0"/>
              <a:buChar char="•"/>
            </a:pPr>
            <a:r>
              <a:rPr lang="en-GB" dirty="0" smtClean="0"/>
              <a:t>The preservation of digital heritage materials</a:t>
            </a:r>
          </a:p>
          <a:p>
            <a:pPr marL="171450" indent="-171450">
              <a:buFont typeface="Arial" pitchFamily="34" charset="0"/>
              <a:buChar char="•"/>
            </a:pP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16233977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1574382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Digital culture</a:t>
            </a:r>
            <a:r>
              <a:rPr lang="fr-BE" baseline="0" dirty="0" smtClean="0"/>
              <a:t> </a:t>
            </a:r>
            <a:r>
              <a:rPr lang="fr-BE" baseline="0" dirty="0" err="1" smtClean="0"/>
              <a:t>offers</a:t>
            </a:r>
            <a:r>
              <a:rPr lang="fr-BE" baseline="0" dirty="0" smtClean="0"/>
              <a:t> a lot of </a:t>
            </a:r>
            <a:r>
              <a:rPr lang="fr-BE" baseline="0" dirty="0" err="1" smtClean="0"/>
              <a:t>opportunities</a:t>
            </a:r>
            <a:r>
              <a:rPr lang="fr-BE" baseline="0" dirty="0" smtClean="0"/>
              <a:t> for cultural institutions.</a:t>
            </a:r>
          </a:p>
          <a:p>
            <a:endParaRPr lang="fr-BE" baseline="0" dirty="0" smtClean="0"/>
          </a:p>
          <a:p>
            <a:r>
              <a:rPr lang="fr-BE" baseline="0" dirty="0" smtClean="0"/>
              <a:t>To </a:t>
            </a:r>
            <a:r>
              <a:rPr lang="fr-BE" baseline="0" dirty="0" err="1" smtClean="0"/>
              <a:t>unlock</a:t>
            </a:r>
            <a:r>
              <a:rPr lang="fr-BE" baseline="0" dirty="0" smtClean="0"/>
              <a:t> the full </a:t>
            </a:r>
            <a:r>
              <a:rPr lang="fr-BE" baseline="0" dirty="0" err="1" smtClean="0"/>
              <a:t>potential</a:t>
            </a:r>
            <a:r>
              <a:rPr lang="fr-BE" baseline="0" dirty="0" smtClean="0"/>
              <a:t>, CI </a:t>
            </a:r>
            <a:r>
              <a:rPr lang="fr-BE" baseline="0" dirty="0" err="1" smtClean="0"/>
              <a:t>need</a:t>
            </a:r>
            <a:r>
              <a:rPr lang="fr-BE" baseline="0" dirty="0" smtClean="0"/>
              <a:t> to </a:t>
            </a:r>
            <a:r>
              <a:rPr lang="fr-BE" baseline="0" dirty="0" err="1" smtClean="0"/>
              <a:t>be</a:t>
            </a:r>
            <a:r>
              <a:rPr lang="fr-BE" baseline="0" dirty="0" smtClean="0"/>
              <a:t> </a:t>
            </a:r>
            <a:r>
              <a:rPr lang="fr-BE" baseline="0" dirty="0" err="1" smtClean="0"/>
              <a:t>better</a:t>
            </a:r>
            <a:r>
              <a:rPr lang="fr-BE" baseline="0" dirty="0" smtClean="0"/>
              <a:t> </a:t>
            </a:r>
            <a:r>
              <a:rPr lang="fr-BE" baseline="0" dirty="0" err="1" smtClean="0"/>
              <a:t>integrate</a:t>
            </a:r>
            <a:r>
              <a:rPr lang="fr-BE" baseline="0" dirty="0" smtClean="0"/>
              <a:t> </a:t>
            </a:r>
            <a:r>
              <a:rPr lang="fr-BE" baseline="0" dirty="0" err="1" smtClean="0"/>
              <a:t>digitization</a:t>
            </a:r>
            <a:r>
              <a:rPr lang="fr-BE" baseline="0" dirty="0" smtClean="0"/>
              <a:t>, online </a:t>
            </a:r>
            <a:r>
              <a:rPr lang="fr-BE" baseline="0" dirty="0" err="1" smtClean="0"/>
              <a:t>presence</a:t>
            </a:r>
            <a:r>
              <a:rPr lang="fr-BE" baseline="0" dirty="0" smtClean="0"/>
              <a:t> and digital media </a:t>
            </a:r>
            <a:r>
              <a:rPr lang="fr-BE" baseline="0" dirty="0" err="1" smtClean="0"/>
              <a:t>into</a:t>
            </a:r>
            <a:r>
              <a:rPr lang="fr-BE" baseline="0" dirty="0" smtClean="0"/>
              <a:t> </a:t>
            </a:r>
            <a:r>
              <a:rPr lang="fr-BE" baseline="0" dirty="0" err="1" smtClean="0"/>
              <a:t>their</a:t>
            </a:r>
            <a:r>
              <a:rPr lang="fr-BE" baseline="0" dirty="0" smtClean="0"/>
              <a:t> </a:t>
            </a:r>
            <a:r>
              <a:rPr lang="fr-BE" baseline="0" dirty="0" err="1" smtClean="0"/>
              <a:t>core</a:t>
            </a:r>
            <a:r>
              <a:rPr lang="fr-BE" baseline="0" dirty="0" smtClean="0"/>
              <a:t> business and go </a:t>
            </a:r>
            <a:r>
              <a:rPr lang="fr-BE" baseline="0" dirty="0" err="1" smtClean="0"/>
              <a:t>beyond</a:t>
            </a:r>
            <a:r>
              <a:rPr lang="fr-BE" baseline="0" dirty="0" smtClean="0"/>
              <a:t> </a:t>
            </a:r>
            <a:r>
              <a:rPr lang="fr-BE" baseline="0" dirty="0" err="1" smtClean="0"/>
              <a:t>traditional</a:t>
            </a:r>
            <a:r>
              <a:rPr lang="fr-BE" baseline="0" dirty="0" smtClean="0"/>
              <a:t> </a:t>
            </a:r>
            <a:r>
              <a:rPr lang="fr-BE" baseline="0" dirty="0" err="1" smtClean="0"/>
              <a:t>ways</a:t>
            </a:r>
            <a:r>
              <a:rPr lang="fr-BE" baseline="0" dirty="0" smtClean="0"/>
              <a:t> of </a:t>
            </a:r>
            <a:r>
              <a:rPr lang="fr-BE" baseline="0" dirty="0" err="1" smtClean="0"/>
              <a:t>working</a:t>
            </a:r>
            <a:r>
              <a:rPr lang="fr-BE" baseline="0" dirty="0" smtClean="0"/>
              <a:t>, BUT </a:t>
            </a:r>
            <a:r>
              <a:rPr lang="fr-BE" baseline="0" dirty="0" err="1" smtClean="0"/>
              <a:t>they</a:t>
            </a:r>
            <a:r>
              <a:rPr lang="fr-BE" baseline="0" dirty="0" smtClean="0"/>
              <a:t> </a:t>
            </a:r>
            <a:r>
              <a:rPr lang="fr-BE" baseline="0" dirty="0" err="1" smtClean="0"/>
              <a:t>provide</a:t>
            </a:r>
            <a:r>
              <a:rPr lang="fr-BE" baseline="0" dirty="0" smtClean="0"/>
              <a:t> the glue.</a:t>
            </a:r>
          </a:p>
          <a:p>
            <a:endParaRPr lang="fr-BE" baseline="0" dirty="0" smtClean="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24</a:t>
            </a:fld>
            <a:endParaRPr lang="en-GB"/>
          </a:p>
        </p:txBody>
      </p:sp>
    </p:spTree>
    <p:extLst>
      <p:ext uri="{BB962C8B-B14F-4D97-AF65-F5344CB8AC3E}">
        <p14:creationId xmlns:p14="http://schemas.microsoft.com/office/powerpoint/2010/main" val="372871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4</a:t>
            </a:fld>
            <a:endParaRPr lang="en-GB"/>
          </a:p>
        </p:txBody>
      </p:sp>
    </p:spTree>
    <p:extLst>
      <p:ext uri="{BB962C8B-B14F-4D97-AF65-F5344CB8AC3E}">
        <p14:creationId xmlns:p14="http://schemas.microsoft.com/office/powerpoint/2010/main" val="1821319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Digitisation</a:t>
            </a:r>
            <a:r>
              <a:rPr lang="fr-BE" baseline="0" dirty="0" smtClean="0"/>
              <a:t> and online </a:t>
            </a:r>
            <a:r>
              <a:rPr lang="fr-BE" baseline="0" dirty="0" err="1" smtClean="0"/>
              <a:t>accessibility</a:t>
            </a:r>
            <a:r>
              <a:rPr lang="fr-BE" baseline="0" dirty="0" smtClean="0"/>
              <a:t> </a:t>
            </a:r>
            <a:r>
              <a:rPr lang="fr-BE" baseline="0" dirty="0" err="1" smtClean="0"/>
              <a:t>offer</a:t>
            </a:r>
            <a:r>
              <a:rPr lang="fr-BE" baseline="0" dirty="0" smtClean="0"/>
              <a:t> new and </a:t>
            </a:r>
            <a:r>
              <a:rPr lang="fr-BE" baseline="0" dirty="0" err="1" smtClean="0"/>
              <a:t>complementary</a:t>
            </a:r>
            <a:r>
              <a:rPr lang="fr-BE" baseline="0" dirty="0" smtClean="0"/>
              <a:t> </a:t>
            </a:r>
            <a:r>
              <a:rPr lang="fr-BE" baseline="0" dirty="0" err="1" smtClean="0"/>
              <a:t>opportunities</a:t>
            </a:r>
            <a:r>
              <a:rPr lang="fr-BE" baseline="0" dirty="0" smtClean="0"/>
              <a:t> to </a:t>
            </a:r>
            <a:r>
              <a:rPr lang="fr-BE" baseline="0" dirty="0" err="1" smtClean="0"/>
              <a:t>fulfil</a:t>
            </a:r>
            <a:r>
              <a:rPr lang="fr-BE" baseline="0" dirty="0" smtClean="0"/>
              <a:t> the </a:t>
            </a:r>
            <a:r>
              <a:rPr lang="fr-BE" baseline="0" dirty="0" err="1" smtClean="0"/>
              <a:t>traditional</a:t>
            </a:r>
            <a:r>
              <a:rPr lang="fr-BE" baseline="0" dirty="0" smtClean="0"/>
              <a:t> </a:t>
            </a:r>
            <a:r>
              <a:rPr lang="fr-BE" baseline="0" dirty="0" err="1" smtClean="0"/>
              <a:t>tasks</a:t>
            </a:r>
            <a:r>
              <a:rPr lang="fr-BE" baseline="0" dirty="0" smtClean="0"/>
              <a:t> of cultural institutions.</a:t>
            </a:r>
          </a:p>
          <a:p>
            <a:endParaRPr lang="fr-BE" baseline="0" dirty="0" smtClean="0"/>
          </a:p>
          <a:p>
            <a:r>
              <a:rPr lang="fr-BE" baseline="0" dirty="0" err="1" smtClean="0"/>
              <a:t>Traditional</a:t>
            </a:r>
            <a:r>
              <a:rPr lang="fr-BE" baseline="0" dirty="0" smtClean="0"/>
              <a:t> </a:t>
            </a:r>
            <a:r>
              <a:rPr lang="fr-BE" baseline="0" dirty="0" err="1" smtClean="0"/>
              <a:t>tasks</a:t>
            </a:r>
            <a:r>
              <a:rPr lang="fr-BE" baseline="0" dirty="0" smtClean="0"/>
              <a:t> are:</a:t>
            </a:r>
          </a:p>
          <a:p>
            <a:endParaRPr lang="fr-BE" baseline="0" dirty="0" smtClean="0"/>
          </a:p>
          <a:p>
            <a:pPr marL="171450" indent="-171450">
              <a:buFont typeface="Arial" pitchFamily="34" charset="0"/>
              <a:buChar char="•"/>
            </a:pPr>
            <a:r>
              <a:rPr lang="fr-BE" baseline="0" dirty="0" err="1" smtClean="0"/>
              <a:t>Collect</a:t>
            </a:r>
            <a:endParaRPr lang="fr-BE" baseline="0" dirty="0" smtClean="0"/>
          </a:p>
          <a:p>
            <a:pPr marL="171450" indent="-171450">
              <a:buFont typeface="Arial" pitchFamily="34" charset="0"/>
              <a:buChar char="•"/>
            </a:pPr>
            <a:r>
              <a:rPr lang="fr-BE" baseline="0" dirty="0" err="1" smtClean="0"/>
              <a:t>Preserve</a:t>
            </a:r>
            <a:endParaRPr lang="fr-BE" baseline="0" dirty="0" smtClean="0"/>
          </a:p>
          <a:p>
            <a:pPr marL="171450" indent="-171450">
              <a:buFont typeface="Arial" pitchFamily="34" charset="0"/>
              <a:buChar char="•"/>
            </a:pPr>
            <a:r>
              <a:rPr lang="fr-BE" baseline="0" dirty="0" err="1" smtClean="0"/>
              <a:t>Share</a:t>
            </a:r>
            <a:endParaRPr lang="fr-BE" baseline="0" dirty="0" smtClean="0"/>
          </a:p>
          <a:p>
            <a:pPr marL="171450" indent="-171450">
              <a:buFont typeface="Arial" pitchFamily="34" charset="0"/>
              <a:buChar char="•"/>
            </a:pPr>
            <a:r>
              <a:rPr lang="fr-BE" baseline="0" dirty="0" smtClean="0"/>
              <a:t>Shape </a:t>
            </a:r>
            <a:r>
              <a:rPr lang="fr-BE" baseline="0" dirty="0" err="1" smtClean="0"/>
              <a:t>community</a:t>
            </a:r>
            <a:r>
              <a:rPr lang="fr-BE" baseline="0" dirty="0" smtClean="0"/>
              <a:t> </a:t>
            </a:r>
            <a:r>
              <a:rPr lang="fr-BE" baseline="0" dirty="0" err="1" smtClean="0"/>
              <a:t>identity</a:t>
            </a:r>
            <a:endParaRPr lang="fr-BE" baseline="0" dirty="0" smtClean="0"/>
          </a:p>
          <a:p>
            <a:pPr marL="171450" indent="-171450">
              <a:buFont typeface="Arial" pitchFamily="34" charset="0"/>
              <a:buChar char="•"/>
            </a:pPr>
            <a:r>
              <a:rPr lang="fr-BE" baseline="0" dirty="0" err="1" smtClean="0"/>
              <a:t>Educate</a:t>
            </a:r>
            <a:r>
              <a:rPr lang="fr-BE" baseline="0" dirty="0" smtClean="0"/>
              <a:t>, </a:t>
            </a:r>
            <a:r>
              <a:rPr lang="fr-BE" baseline="0" dirty="0" err="1" smtClean="0"/>
              <a:t>develop</a:t>
            </a:r>
            <a:r>
              <a:rPr lang="fr-BE" baseline="0" dirty="0" smtClean="0"/>
              <a:t> </a:t>
            </a:r>
            <a:r>
              <a:rPr lang="fr-BE" baseline="0" dirty="0" err="1" smtClean="0"/>
              <a:t>skills</a:t>
            </a:r>
            <a:r>
              <a:rPr lang="fr-BE" baseline="0" dirty="0" smtClean="0"/>
              <a:t> and confidence</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2377510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to give a few examples of how digitization, digital technologies and online accessibility of cultural heritage offer new ways of fulfilling the traditional tasks of cultural institutions.</a:t>
            </a:r>
          </a:p>
          <a:p>
            <a:endParaRPr lang="en-GB" dirty="0" smtClean="0"/>
          </a:p>
          <a:p>
            <a:endParaRPr lang="en-GB" dirty="0" smtClean="0"/>
          </a:p>
          <a:p>
            <a:endParaRPr lang="fr-BE" baseline="0" dirty="0" smtClean="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6</a:t>
            </a:fld>
            <a:endParaRPr lang="en-GB"/>
          </a:p>
        </p:txBody>
      </p:sp>
    </p:spTree>
    <p:extLst>
      <p:ext uri="{BB962C8B-B14F-4D97-AF65-F5344CB8AC3E}">
        <p14:creationId xmlns:p14="http://schemas.microsoft.com/office/powerpoint/2010/main" val="1847824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3D</a:t>
            </a:r>
            <a:r>
              <a:rPr lang="en-GB" baseline="0" dirty="0" smtClean="0"/>
              <a:t> COFORM – another example of </a:t>
            </a:r>
            <a:r>
              <a:rPr lang="en-GB" dirty="0" smtClean="0"/>
              <a:t>how digitization and digital technologies support </a:t>
            </a:r>
            <a:r>
              <a:rPr lang="en-GB" dirty="0" err="1" smtClean="0"/>
              <a:t>curation</a:t>
            </a:r>
            <a:r>
              <a:rPr lang="en-GB" dirty="0" smtClean="0"/>
              <a:t> &amp; preservation. 3D </a:t>
            </a:r>
            <a:r>
              <a:rPr lang="en-GB" dirty="0" err="1" smtClean="0"/>
              <a:t>Coform</a:t>
            </a:r>
            <a:r>
              <a:rPr lang="en-GB" dirty="0" smtClean="0"/>
              <a:t> is also a competence centre to promote standards for the representation</a:t>
            </a:r>
            <a:r>
              <a:rPr lang="en-GB" baseline="0" dirty="0" smtClean="0"/>
              <a:t> of 3D objects.</a:t>
            </a:r>
            <a:endParaRPr lang="en-GB" dirty="0" smtClean="0"/>
          </a:p>
          <a:p>
            <a:endParaRPr lang="fr-BE" dirty="0" smtClean="0"/>
          </a:p>
          <a:p>
            <a:r>
              <a:rPr lang="fr-BE" dirty="0" smtClean="0"/>
              <a:t>Roma Nova on</a:t>
            </a:r>
            <a:r>
              <a:rPr lang="fr-BE" baseline="0" dirty="0" smtClean="0"/>
              <a:t> the </a:t>
            </a:r>
            <a:r>
              <a:rPr lang="fr-BE" baseline="0" dirty="0" err="1" smtClean="0"/>
              <a:t>contrary</a:t>
            </a:r>
            <a:r>
              <a:rPr lang="fr-BE" baseline="0" dirty="0" smtClean="0"/>
              <a:t> </a:t>
            </a:r>
            <a:r>
              <a:rPr lang="fr-BE" dirty="0" smtClean="0"/>
              <a:t>shows </a:t>
            </a:r>
            <a:r>
              <a:rPr lang="fr-BE" dirty="0" err="1" smtClean="0"/>
              <a:t>that</a:t>
            </a:r>
            <a:r>
              <a:rPr lang="fr-BE" dirty="0" smtClean="0"/>
              <a:t> cultural </a:t>
            </a:r>
            <a:r>
              <a:rPr lang="fr-BE" dirty="0" err="1" smtClean="0"/>
              <a:t>heritage</a:t>
            </a:r>
            <a:r>
              <a:rPr lang="fr-BE" baseline="0" dirty="0" smtClean="0"/>
              <a:t> content </a:t>
            </a:r>
            <a:r>
              <a:rPr lang="fr-BE" baseline="0" dirty="0" err="1" smtClean="0"/>
              <a:t>can</a:t>
            </a:r>
            <a:r>
              <a:rPr lang="fr-BE" baseline="0" dirty="0" smtClean="0"/>
              <a:t> </a:t>
            </a:r>
            <a:r>
              <a:rPr lang="fr-BE" baseline="0" dirty="0" err="1" smtClean="0"/>
              <a:t>be</a:t>
            </a:r>
            <a:r>
              <a:rPr lang="fr-BE" baseline="0" dirty="0" smtClean="0"/>
              <a:t> </a:t>
            </a:r>
            <a:r>
              <a:rPr lang="fr-BE" baseline="0" dirty="0" err="1" smtClean="0"/>
              <a:t>used</a:t>
            </a:r>
            <a:r>
              <a:rPr lang="fr-BE" baseline="0" dirty="0" smtClean="0"/>
              <a:t> as a </a:t>
            </a:r>
            <a:r>
              <a:rPr lang="fr-BE" baseline="0" dirty="0" err="1" smtClean="0"/>
              <a:t>resource</a:t>
            </a:r>
            <a:r>
              <a:rPr lang="fr-BE" baseline="0" dirty="0" smtClean="0"/>
              <a:t> in a </a:t>
            </a:r>
            <a:r>
              <a:rPr lang="fr-BE" baseline="0" dirty="0" err="1" smtClean="0"/>
              <a:t>learning</a:t>
            </a:r>
            <a:r>
              <a:rPr lang="fr-BE" baseline="0" dirty="0" smtClean="0"/>
              <a:t> </a:t>
            </a:r>
            <a:r>
              <a:rPr lang="fr-BE" baseline="0" dirty="0" err="1" smtClean="0"/>
              <a:t>game</a:t>
            </a:r>
            <a:r>
              <a:rPr lang="fr-BE" baseline="0" dirty="0" smtClean="0"/>
              <a:t>, and </a:t>
            </a:r>
            <a:r>
              <a:rPr lang="fr-BE" baseline="0" dirty="0" err="1" smtClean="0"/>
              <a:t>that</a:t>
            </a:r>
            <a:r>
              <a:rPr lang="fr-BE" baseline="0" dirty="0" smtClean="0"/>
              <a:t> </a:t>
            </a:r>
            <a:r>
              <a:rPr lang="fr-BE" baseline="0" dirty="0" err="1" smtClean="0"/>
              <a:t>digitization</a:t>
            </a:r>
            <a:r>
              <a:rPr lang="fr-BE" baseline="0" dirty="0" smtClean="0"/>
              <a:t> of cultural content </a:t>
            </a:r>
            <a:r>
              <a:rPr lang="fr-BE" baseline="0" dirty="0" err="1" smtClean="0"/>
              <a:t>thus</a:t>
            </a:r>
            <a:r>
              <a:rPr lang="fr-BE" baseline="0" dirty="0" smtClean="0"/>
              <a:t> opens up new areas of application and </a:t>
            </a:r>
            <a:r>
              <a:rPr lang="fr-BE" baseline="0" dirty="0" err="1" smtClean="0"/>
              <a:t>activities</a:t>
            </a:r>
            <a:r>
              <a:rPr lang="fr-BE" baseline="0" dirty="0" smtClean="0"/>
              <a:t>.</a:t>
            </a:r>
          </a:p>
          <a:p>
            <a:endParaRPr lang="fr-BE" baseline="0" dirty="0" smtClean="0"/>
          </a:p>
          <a:p>
            <a:r>
              <a:rPr lang="fr-BE" baseline="0" dirty="0" smtClean="0"/>
              <a:t>2013 </a:t>
            </a:r>
            <a:r>
              <a:rPr lang="fr-BE" baseline="0" dirty="0" err="1" smtClean="0"/>
              <a:t>Revision</a:t>
            </a:r>
            <a:r>
              <a:rPr lang="fr-BE" baseline="0" dirty="0" smtClean="0"/>
              <a:t> </a:t>
            </a:r>
            <a:r>
              <a:rPr lang="fr-BE" baseline="0" dirty="0" err="1" smtClean="0"/>
              <a:t>brings</a:t>
            </a:r>
            <a:r>
              <a:rPr lang="fr-BE" baseline="0" dirty="0" smtClean="0"/>
              <a:t> CI </a:t>
            </a:r>
            <a:r>
              <a:rPr lang="fr-BE" baseline="0" dirty="0" err="1" smtClean="0"/>
              <a:t>under</a:t>
            </a:r>
            <a:r>
              <a:rPr lang="fr-BE" baseline="0" dirty="0" smtClean="0"/>
              <a:t> scope of PSI Directive.</a:t>
            </a: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1847824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Activities</a:t>
            </a:r>
            <a:r>
              <a:rPr lang="fr-BE" dirty="0" smtClean="0"/>
              <a:t> to </a:t>
            </a:r>
            <a:r>
              <a:rPr lang="fr-BE" dirty="0" err="1" smtClean="0"/>
              <a:t>unlock</a:t>
            </a:r>
            <a:r>
              <a:rPr lang="fr-BE" dirty="0" smtClean="0"/>
              <a:t> </a:t>
            </a:r>
            <a:r>
              <a:rPr lang="fr-BE" dirty="0" err="1" smtClean="0"/>
              <a:t>economic</a:t>
            </a:r>
            <a:r>
              <a:rPr lang="fr-BE" baseline="0" dirty="0" smtClean="0"/>
              <a:t> </a:t>
            </a:r>
            <a:r>
              <a:rPr lang="fr-BE" baseline="0" dirty="0" err="1" smtClean="0"/>
              <a:t>potential</a:t>
            </a:r>
            <a:r>
              <a:rPr lang="fr-BE" baseline="0" dirty="0" smtClean="0"/>
              <a:t> of digital culture </a:t>
            </a:r>
            <a:r>
              <a:rPr lang="fr-BE" dirty="0" err="1" smtClean="0"/>
              <a:t>within</a:t>
            </a:r>
            <a:r>
              <a:rPr lang="fr-BE" baseline="0" dirty="0" smtClean="0"/>
              <a:t> </a:t>
            </a:r>
            <a:r>
              <a:rPr lang="fr-BE" baseline="0" dirty="0" err="1" smtClean="0"/>
              <a:t>responsibility</a:t>
            </a:r>
            <a:r>
              <a:rPr lang="fr-BE" baseline="0" dirty="0" smtClean="0"/>
              <a:t> of new CNECT/G-2 </a:t>
            </a:r>
            <a:r>
              <a:rPr lang="fr-BE" baseline="0" dirty="0" err="1" smtClean="0"/>
              <a:t>Creativity</a:t>
            </a:r>
            <a:r>
              <a:rPr lang="fr-BE" baseline="0" dirty="0" smtClean="0"/>
              <a:t> unit.</a:t>
            </a:r>
          </a:p>
          <a:p>
            <a:endParaRPr lang="fr-BE" baseline="0" dirty="0" smtClean="0"/>
          </a:p>
          <a:p>
            <a:r>
              <a:rPr lang="fr-BE" baseline="0" dirty="0" err="1" smtClean="0"/>
              <a:t>Three</a:t>
            </a:r>
            <a:r>
              <a:rPr lang="fr-BE" baseline="0" dirty="0" smtClean="0"/>
              <a:t> </a:t>
            </a:r>
            <a:r>
              <a:rPr lang="fr-BE" baseline="0" dirty="0" err="1" smtClean="0"/>
              <a:t>sub</a:t>
            </a:r>
            <a:r>
              <a:rPr lang="fr-BE" baseline="0" dirty="0" smtClean="0"/>
              <a:t>-clusters</a:t>
            </a:r>
          </a:p>
          <a:p>
            <a:endParaRPr lang="fr-BE" baseline="0" dirty="0" smtClean="0"/>
          </a:p>
          <a:p>
            <a:pPr marL="228600" indent="-228600">
              <a:buAutoNum type="alphaLcParenR"/>
            </a:pPr>
            <a:r>
              <a:rPr lang="fr-BE" baseline="0" dirty="0" err="1" smtClean="0"/>
              <a:t>Digitisation</a:t>
            </a:r>
            <a:r>
              <a:rPr lang="fr-BE" baseline="0" dirty="0" smtClean="0"/>
              <a:t> and Virtualisation</a:t>
            </a:r>
          </a:p>
          <a:p>
            <a:pPr marL="228600" indent="-228600">
              <a:buAutoNum type="alphaLcParenR"/>
            </a:pPr>
            <a:r>
              <a:rPr lang="fr-BE" baseline="0" dirty="0" smtClean="0"/>
              <a:t>Access and </a:t>
            </a:r>
            <a:r>
              <a:rPr lang="fr-BE" baseline="0" dirty="0" err="1" smtClean="0"/>
              <a:t>reuse</a:t>
            </a:r>
            <a:endParaRPr lang="fr-BE" baseline="0" dirty="0" smtClean="0"/>
          </a:p>
          <a:p>
            <a:pPr marL="228600" indent="-228600">
              <a:buAutoNum type="alphaLcParenR"/>
            </a:pPr>
            <a:r>
              <a:rPr lang="fr-BE" baseline="0" dirty="0" smtClean="0"/>
              <a:t>Digital </a:t>
            </a:r>
            <a:r>
              <a:rPr lang="fr-BE" baseline="0" dirty="0" err="1" smtClean="0"/>
              <a:t>Preservation</a:t>
            </a:r>
            <a:endParaRPr lang="fr-BE" baseline="0" dirty="0" smtClean="0"/>
          </a:p>
          <a:p>
            <a:pPr marL="228600" indent="-228600">
              <a:buAutoNum type="alphaLcParenR"/>
            </a:pPr>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8</a:t>
            </a:fld>
            <a:endParaRPr lang="en-GB"/>
          </a:p>
        </p:txBody>
      </p:sp>
    </p:spTree>
    <p:extLst>
      <p:ext uri="{BB962C8B-B14F-4D97-AF65-F5344CB8AC3E}">
        <p14:creationId xmlns:p14="http://schemas.microsoft.com/office/powerpoint/2010/main" val="2918287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Under the new PSI Directive:</a:t>
            </a:r>
          </a:p>
          <a:p>
            <a:endParaRPr lang="en-GB" dirty="0" smtClean="0"/>
          </a:p>
          <a:p>
            <a:r>
              <a:rPr lang="en-GB" dirty="0" smtClean="0"/>
              <a:t>•</a:t>
            </a:r>
            <a:r>
              <a:rPr lang="en-GB" baseline="0" dirty="0" smtClean="0"/>
              <a:t> </a:t>
            </a:r>
            <a:r>
              <a:rPr lang="en-GB" dirty="0" smtClean="0"/>
              <a:t>Libraries (including university libraries) will have to comply with the obligations of the Directive (transparency, procedures for dealing with requests for re-use, non-discrimination </a:t>
            </a:r>
            <a:r>
              <a:rPr lang="en-GB" dirty="0" err="1" smtClean="0"/>
              <a:t>etc</a:t>
            </a:r>
            <a:r>
              <a:rPr lang="en-GB" dirty="0" smtClean="0"/>
              <a:t>);</a:t>
            </a:r>
          </a:p>
          <a:p>
            <a:r>
              <a:rPr lang="en-GB" dirty="0" smtClean="0"/>
              <a:t>• Libraries may charge for re-use up to the ceiling of the costs of collection, production and dissemination of the material; </a:t>
            </a:r>
          </a:p>
          <a:p>
            <a:r>
              <a:rPr lang="en-GB" dirty="0" smtClean="0"/>
              <a:t>• Specific rules take into account that libraries sometimes need to enter into exclusive agreements with private operators in order to digitise their material;</a:t>
            </a:r>
          </a:p>
          <a:p>
            <a:r>
              <a:rPr lang="en-GB" dirty="0" smtClean="0"/>
              <a:t>• Material for which third parties (e.g. the publishers) have intellectual property rights is not covered. </a:t>
            </a:r>
          </a:p>
          <a:p>
            <a:endParaRPr lang="fr-BE" dirty="0" smtClean="0"/>
          </a:p>
          <a:p>
            <a:r>
              <a:rPr lang="en-GB" dirty="0" smtClean="0"/>
              <a:t>On the basis of the proposal made by the Commission, the European Parliament and the Council have agreed on the following changes (http://www.europarl.europa.eu/sides/getDoc.do?pubRef=-//EP//NONSGML+AMD+A7-2012-0404+056-056+DOC+PDF+V0//EN)</a:t>
            </a:r>
            <a:r>
              <a:rPr lang="en-GB" baseline="0" dirty="0" smtClean="0"/>
              <a:t> </a:t>
            </a:r>
            <a:r>
              <a:rPr lang="en-GB" dirty="0" smtClean="0"/>
              <a:t> to the current Directive. These changes will be formally adopted by Council shortly and published in the Official Journal of the EU soon thereafter. Member States have two years to transpose the revised rules into national law</a:t>
            </a:r>
          </a:p>
          <a:p>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10</a:t>
            </a:fld>
            <a:endParaRPr lang="en-GB"/>
          </a:p>
        </p:txBody>
      </p:sp>
    </p:spTree>
    <p:extLst>
      <p:ext uri="{BB962C8B-B14F-4D97-AF65-F5344CB8AC3E}">
        <p14:creationId xmlns:p14="http://schemas.microsoft.com/office/powerpoint/2010/main" val="3464600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In </a:t>
            </a:r>
            <a:r>
              <a:rPr lang="fr-BE" dirty="0" err="1" smtClean="0"/>
              <a:t>this</a:t>
            </a:r>
            <a:r>
              <a:rPr lang="fr-BE" dirty="0" smtClean="0"/>
              <a:t> </a:t>
            </a:r>
            <a:r>
              <a:rPr lang="fr-BE" dirty="0" err="1" smtClean="0"/>
              <a:t>context</a:t>
            </a:r>
            <a:r>
              <a:rPr lang="fr-BE" dirty="0" smtClean="0"/>
              <a:t>, culture </a:t>
            </a:r>
            <a:r>
              <a:rPr lang="fr-BE" dirty="0" err="1" smtClean="0"/>
              <a:t>is</a:t>
            </a:r>
            <a:r>
              <a:rPr lang="fr-BE" dirty="0" smtClean="0"/>
              <a:t> </a:t>
            </a:r>
            <a:r>
              <a:rPr lang="fr-BE" dirty="0" err="1" smtClean="0"/>
              <a:t>seen</a:t>
            </a:r>
            <a:r>
              <a:rPr lang="fr-BE" dirty="0" smtClean="0"/>
              <a:t> as an</a:t>
            </a:r>
            <a:r>
              <a:rPr lang="fr-BE" baseline="0" dirty="0" smtClean="0"/>
              <a:t> </a:t>
            </a:r>
            <a:r>
              <a:rPr lang="fr-BE" baseline="0" dirty="0" err="1" smtClean="0"/>
              <a:t>advance</a:t>
            </a:r>
            <a:r>
              <a:rPr lang="fr-BE" baseline="0" dirty="0" smtClean="0"/>
              <a:t> test-</a:t>
            </a:r>
            <a:r>
              <a:rPr lang="fr-BE" baseline="0" dirty="0" err="1" smtClean="0"/>
              <a:t>bed</a:t>
            </a:r>
            <a:r>
              <a:rPr lang="fr-BE" baseline="0" dirty="0" smtClean="0"/>
              <a:t>, an </a:t>
            </a:r>
            <a:r>
              <a:rPr lang="fr-BE" baseline="0" dirty="0" err="1" smtClean="0"/>
              <a:t>early</a:t>
            </a:r>
            <a:r>
              <a:rPr lang="fr-BE" baseline="0" dirty="0" smtClean="0"/>
              <a:t> adopter of </a:t>
            </a:r>
            <a:r>
              <a:rPr lang="fr-BE" baseline="0" dirty="0" err="1" smtClean="0"/>
              <a:t>emerging</a:t>
            </a:r>
            <a:r>
              <a:rPr lang="fr-BE" baseline="0" dirty="0" smtClean="0"/>
              <a:t> technologies.</a:t>
            </a:r>
          </a:p>
          <a:p>
            <a:endParaRPr lang="fr-BE" baseline="0" dirty="0" smtClean="0"/>
          </a:p>
          <a:p>
            <a:r>
              <a:rPr lang="fr-BE" baseline="0" dirty="0" smtClean="0"/>
              <a:t>Project </a:t>
            </a:r>
            <a:r>
              <a:rPr lang="fr-BE" baseline="0" dirty="0" err="1" smtClean="0"/>
              <a:t>examples</a:t>
            </a:r>
            <a:r>
              <a:rPr lang="fr-BE" baseline="0" dirty="0" smtClean="0"/>
              <a:t>:</a:t>
            </a:r>
          </a:p>
          <a:p>
            <a:endParaRPr lang="fr-BE" baseline="0" dirty="0" smtClean="0"/>
          </a:p>
          <a:p>
            <a:r>
              <a:rPr lang="en-GB" b="1" baseline="0" dirty="0" smtClean="0"/>
              <a:t>CHESS: </a:t>
            </a:r>
            <a:r>
              <a:rPr lang="en-GB" baseline="0" dirty="0" smtClean="0"/>
              <a:t>The new mobile devices (smartphones, tablets) allow the widespread deployment of apps used in museums and cultural sites to improve visitor's experience. CHESS addresses various techniques for the delivery of personalised interactive stories. These cultural 'adventures' will adapt continuously to their visitors, and extend over space and time. The augmented reality interface developed in this project can be used in other sectors such as learning, gaming, architecture or fashion.</a:t>
            </a:r>
          </a:p>
          <a:p>
            <a:endParaRPr lang="en-GB" baseline="0" dirty="0" smtClean="0"/>
          </a:p>
          <a:p>
            <a:r>
              <a:rPr lang="en-GB" b="1" baseline="0" dirty="0" smtClean="0"/>
              <a:t>V-City </a:t>
            </a:r>
            <a:r>
              <a:rPr lang="en-GB" baseline="0" dirty="0" smtClean="0"/>
              <a:t>has developed and validated an innovative system integrating the latest advances in computer vision, 3D modelling and virtual reality for the reconstruction, visualisation and exploitation of large-scale, interactive urban environments. More than 200,000 users are already using the V-City explorer to explore cities in 3D. The V-City engine has been used by PIXAR in Cars 2 to create the towns represented in the film.</a:t>
            </a:r>
          </a:p>
          <a:p>
            <a:endParaRPr lang="en-GB" baseline="0" dirty="0" smtClean="0"/>
          </a:p>
          <a:p>
            <a:r>
              <a:rPr lang="en-GB" b="1" baseline="0" dirty="0" smtClean="0"/>
              <a:t>3D COFORM </a:t>
            </a:r>
            <a:r>
              <a:rPr lang="en-GB" baseline="0" dirty="0" smtClean="0"/>
              <a:t>again: 3D technologies are relatively recent, standards are not yet widely established. 3D-COFORM addresses 3D capture and processing, including the semantics of shapes and material properties. The project has delivered effective digitisation tools resulting in richer and more realistic representations. 3D-COFORM has also established a competence centre to promote standards for the representation of 3D objects.</a:t>
            </a:r>
          </a:p>
          <a:p>
            <a:endParaRPr lang="fr-BE" baseline="0" dirty="0" smtClean="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11</a:t>
            </a:fld>
            <a:endParaRPr lang="en-GB"/>
          </a:p>
        </p:txBody>
      </p:sp>
    </p:spTree>
    <p:extLst>
      <p:ext uri="{BB962C8B-B14F-4D97-AF65-F5344CB8AC3E}">
        <p14:creationId xmlns:p14="http://schemas.microsoft.com/office/powerpoint/2010/main" val="185048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Large-scale innovation activities have been launched in recent years based on the results of the research work carried out in previous programmes. From 2008 onward our efforts to make cultural heritage more widely accessible online have been coordinated and integrated through Europeana (www.europeana.eu).</a:t>
            </a:r>
          </a:p>
          <a:p>
            <a:endParaRPr lang="en-GB" dirty="0" smtClean="0"/>
          </a:p>
          <a:p>
            <a:r>
              <a:rPr lang="en-GB" dirty="0" smtClean="0"/>
              <a:t>As a single access point to Europe's cultural heritage, Europeana provides access to culture for all, including education, work and leisure, and serves as a hub for the creative industries and the innovative re-use of cultural material. </a:t>
            </a:r>
          </a:p>
          <a:p>
            <a:r>
              <a:rPr lang="en-GB" dirty="0" smtClean="0"/>
              <a:t>Europeana is a well-established brand worldwide. Its main function is to aggregate distributed digitised collections of European culture (currently from 2,200+ cultural institutions) and provide multilingual access through a single entry point.</a:t>
            </a:r>
          </a:p>
          <a:p>
            <a:endParaRPr lang="en-GB" dirty="0" smtClean="0"/>
          </a:p>
          <a:p>
            <a:r>
              <a:rPr lang="en-GB" dirty="0" smtClean="0"/>
              <a:t>It represents today the largest open database of cultural objects in the world (nearly 27 million objects with open metadata) and has reached a critical mass of content representative of the richness and diversity of European culture.</a:t>
            </a:r>
          </a:p>
          <a:p>
            <a:endParaRPr lang="en-GB" dirty="0" smtClean="0"/>
          </a:p>
          <a:p>
            <a:r>
              <a:rPr lang="en-GB" dirty="0" smtClean="0"/>
              <a:t>The cluster includes 35 projects with a total funding of €95 million and more than 700 participants. Most of the current projects focus on aggregating content within Europeana (18) and digitisation of content (9).</a:t>
            </a:r>
          </a:p>
          <a:p>
            <a:endParaRPr lang="en-GB" dirty="0" smtClean="0"/>
          </a:p>
          <a:p>
            <a:r>
              <a:rPr lang="en-GB" dirty="0" smtClean="0"/>
              <a:t>Access to content and clear conditions for its reuse are powerful barriers hampering the commercial exploitation of digital cultural heritage. </a:t>
            </a:r>
            <a:r>
              <a:rPr lang="en-GB" b="1" dirty="0" smtClean="0"/>
              <a:t>Europeana Creative </a:t>
            </a:r>
            <a:r>
              <a:rPr lang="en-GB" dirty="0" smtClean="0"/>
              <a:t>is developing a platform deploying the Europeana Application Programming Interface (API) and a number of services tailored to the needs of commercial players who wish to develop value-added products based on Europeana content.</a:t>
            </a:r>
          </a:p>
          <a:p>
            <a:endParaRPr lang="en-GB" dirty="0" smtClean="0"/>
          </a:p>
          <a:p>
            <a:r>
              <a:rPr lang="en-GB" dirty="0" smtClean="0"/>
              <a:t>Only in the past few years technologies to digitise and visualise 3D monuments have become widely available. </a:t>
            </a:r>
            <a:r>
              <a:rPr lang="en-GB" b="1" dirty="0" smtClean="0"/>
              <a:t>3D-icon</a:t>
            </a:r>
            <a:r>
              <a:rPr lang="en-GB" dirty="0" smtClean="0"/>
              <a:t> is digitising a series of architectural and archaeological masterpieces of world and European significance to provide 3D models and related digital content to Europeana. The project focuses on UNESCO World Heritage monuments and other monuments of outstanding value. Its results could be used to promote tourism as well as in educational applications or for the creation of video games scenarios.</a:t>
            </a:r>
          </a:p>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5846476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641600"/>
            <a:ext cx="4536504" cy="2088232"/>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r>
              <a:rPr lang="en-US" smtClean="0"/>
              <a:t>17 September 2013</a:t>
            </a: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r>
              <a:rPr lang="en-GB" smtClean="0"/>
              <a:t>Digital culture: challenges &amp; opportunities</a:t>
            </a: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r>
              <a:rPr lang="en-US" smtClean="0"/>
              <a:t>17 September 2013</a:t>
            </a: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r>
              <a:rPr lang="fr-BE" dirty="0" smtClean="0"/>
              <a:t>Digital culture: challenges &amp; </a:t>
            </a:r>
            <a:r>
              <a:rPr lang="fr-BE" dirty="0" err="1" smtClean="0"/>
              <a:t>opportunities</a:t>
            </a:r>
            <a:endParaRPr lang="fr-BE" dirty="0"/>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pPr>
                <a:defRPr/>
              </a:pPr>
              <a:t>‹#›</a:t>
            </a:fld>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17 September 2013</a:t>
            </a: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Digital culture: challenges &amp; opportunities</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r>
              <a:rPr lang="en-US" smtClean="0"/>
              <a:t>17 September 2013</a:t>
            </a: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r>
              <a:rPr lang="en-US" smtClean="0"/>
              <a:t>Digital culture: challenges &amp; opportunities</a:t>
            </a: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c.europa.eu/research/horizon2020/index_en.cf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ec.europa.eu/digital-agenda/en/connecting-europe-facilit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hyperlink" Target="http://ec.europa.eu/culture/creative-europ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hyperlink" Target="http://ec.europa.eu/regional_policy/index_en.cf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nationalmuseums.org.uk/media/documents/publications/values_and_vision.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nationalmuseums.org.uk/media/documents/publications/values_and_vision.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pro.europeana.eu/web/europeana-1914-1918/hom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europeana1989.eu/e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prestoprime.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seriousgamesinstitute.co.uk/applied-research/Roma-Nova.asp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352928" cy="2088232"/>
          </a:xfrm>
        </p:spPr>
        <p:txBody>
          <a:bodyPr/>
          <a:lstStyle/>
          <a:p>
            <a:pPr algn="ctr"/>
            <a:r>
              <a:rPr lang="fr-BE" dirty="0" smtClean="0"/>
              <a:t>Digital Culture</a:t>
            </a:r>
            <a:br>
              <a:rPr lang="fr-BE" dirty="0" smtClean="0"/>
            </a:br>
            <a:r>
              <a:rPr lang="fr-BE" sz="3600" dirty="0" smtClean="0"/>
              <a:t>Challenges &amp; </a:t>
            </a:r>
            <a:r>
              <a:rPr lang="fr-BE" sz="3600" dirty="0" err="1" smtClean="0"/>
              <a:t>Opportunities</a:t>
            </a:r>
            <a:endParaRPr lang="en-GB" sz="3600" dirty="0"/>
          </a:p>
        </p:txBody>
      </p:sp>
      <p:sp>
        <p:nvSpPr>
          <p:cNvPr id="3" name="Content Placeholder 2"/>
          <p:cNvSpPr>
            <a:spLocks noGrp="1"/>
          </p:cNvSpPr>
          <p:nvPr>
            <p:ph idx="1"/>
          </p:nvPr>
        </p:nvSpPr>
        <p:spPr>
          <a:xfrm>
            <a:off x="467544" y="3501008"/>
            <a:ext cx="8280920" cy="2808312"/>
          </a:xfrm>
        </p:spPr>
        <p:txBody>
          <a:bodyPr/>
          <a:lstStyle/>
          <a:p>
            <a:pPr algn="ctr"/>
            <a:endParaRPr lang="fr-BE" sz="2400" dirty="0" smtClean="0"/>
          </a:p>
          <a:p>
            <a:pPr algn="ctr"/>
            <a:r>
              <a:rPr lang="fr-BE" sz="2400" dirty="0" smtClean="0"/>
              <a:t>St. </a:t>
            </a:r>
            <a:r>
              <a:rPr lang="fr-BE" sz="2400" dirty="0" err="1" smtClean="0"/>
              <a:t>George's</a:t>
            </a:r>
            <a:r>
              <a:rPr lang="fr-BE" sz="2400" dirty="0" smtClean="0"/>
              <a:t> Hall, Dublin Castle, Dublin</a:t>
            </a:r>
          </a:p>
          <a:p>
            <a:pPr algn="ctr"/>
            <a:r>
              <a:rPr lang="fr-BE" sz="2400" dirty="0" smtClean="0"/>
              <a:t>17 </a:t>
            </a:r>
            <a:r>
              <a:rPr lang="fr-BE" sz="2400" dirty="0" err="1" smtClean="0"/>
              <a:t>September</a:t>
            </a:r>
            <a:r>
              <a:rPr lang="fr-BE" sz="2400" dirty="0" smtClean="0"/>
              <a:t> 2013</a:t>
            </a:r>
          </a:p>
          <a:p>
            <a:pPr algn="ctr"/>
            <a:endParaRPr lang="fr-BE" sz="1600" dirty="0" smtClean="0"/>
          </a:p>
          <a:p>
            <a:pPr algn="ctr"/>
            <a:endParaRPr lang="fr-BE" sz="1600" dirty="0"/>
          </a:p>
          <a:p>
            <a:pPr algn="r"/>
            <a:r>
              <a:rPr lang="fr-BE" sz="1600" dirty="0" smtClean="0"/>
              <a:t>Javier HERNANDEZ-ROS</a:t>
            </a:r>
          </a:p>
          <a:p>
            <a:pPr algn="r"/>
            <a:r>
              <a:rPr lang="fr-BE" sz="1600" dirty="0" smtClean="0"/>
              <a:t>DG CONNECT/G-2</a:t>
            </a:r>
            <a:r>
              <a:rPr lang="en-GB" sz="1600" dirty="0"/>
              <a:t> </a:t>
            </a:r>
            <a:r>
              <a:rPr lang="en-GB" sz="1600" dirty="0" smtClean="0"/>
              <a:t>– Creativity</a:t>
            </a:r>
          </a:p>
          <a:p>
            <a:pPr algn="r"/>
            <a:r>
              <a:rPr lang="fr-BE" sz="1600" dirty="0" smtClean="0"/>
              <a:t>Head of Unit</a:t>
            </a:r>
          </a:p>
        </p:txBody>
      </p:sp>
      <p:sp>
        <p:nvSpPr>
          <p:cNvPr id="5" name="Slide Number Placeholder 4"/>
          <p:cNvSpPr>
            <a:spLocks noGrp="1"/>
          </p:cNvSpPr>
          <p:nvPr>
            <p:ph type="sldNum" sz="quarter" idx="12"/>
          </p:nvPr>
        </p:nvSpPr>
        <p:spPr/>
        <p:txBody>
          <a:bodyPr/>
          <a:lstStyle/>
          <a:p>
            <a:pPr>
              <a:defRPr/>
            </a:pPr>
            <a:fld id="{2BB59E6E-B967-488E-B209-8B7FA0D7AF99}" type="slidenum">
              <a:rPr lang="en-GB" smtClean="0"/>
              <a:pPr>
                <a:defRPr/>
              </a:pPr>
              <a:t>1</a:t>
            </a:fld>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10" y="908720"/>
            <a:ext cx="8229600" cy="936625"/>
          </a:xfrm>
        </p:spPr>
        <p:txBody>
          <a:bodyPr/>
          <a:lstStyle/>
          <a:p>
            <a:r>
              <a:rPr lang="fr-BE" dirty="0" smtClean="0"/>
              <a:t>PSI Directive</a:t>
            </a:r>
            <a:endParaRPr lang="en-GB" dirty="0"/>
          </a:p>
        </p:txBody>
      </p:sp>
      <p:sp>
        <p:nvSpPr>
          <p:cNvPr id="3" name="Content Placeholder 2"/>
          <p:cNvSpPr>
            <a:spLocks noGrp="1"/>
          </p:cNvSpPr>
          <p:nvPr>
            <p:ph idx="1"/>
          </p:nvPr>
        </p:nvSpPr>
        <p:spPr>
          <a:xfrm>
            <a:off x="179512" y="1811436"/>
            <a:ext cx="6203032" cy="4353868"/>
          </a:xfrm>
        </p:spPr>
        <p:txBody>
          <a:bodyPr/>
          <a:lstStyle/>
          <a:p>
            <a:r>
              <a:rPr lang="fr-BE" dirty="0" smtClean="0"/>
              <a:t>Initial Directive </a:t>
            </a:r>
            <a:r>
              <a:rPr lang="fr-BE" dirty="0" err="1" smtClean="0"/>
              <a:t>adopted</a:t>
            </a:r>
            <a:r>
              <a:rPr lang="fr-BE" dirty="0" smtClean="0"/>
              <a:t> 2003*</a:t>
            </a:r>
          </a:p>
          <a:p>
            <a:endParaRPr lang="fr-BE" sz="1000" dirty="0" smtClean="0"/>
          </a:p>
          <a:p>
            <a:r>
              <a:rPr lang="en-GB" dirty="0" smtClean="0"/>
              <a:t>Re-use </a:t>
            </a:r>
            <a:r>
              <a:rPr lang="en-GB" dirty="0"/>
              <a:t>of </a:t>
            </a:r>
            <a:r>
              <a:rPr lang="en-GB" dirty="0" smtClean="0"/>
              <a:t>documents held </a:t>
            </a:r>
            <a:r>
              <a:rPr lang="en-GB" dirty="0"/>
              <a:t>by public sector bodies </a:t>
            </a:r>
            <a:r>
              <a:rPr lang="en-GB" dirty="0" smtClean="0"/>
              <a:t>(excl. cultural institutions) shall be </a:t>
            </a:r>
            <a:r>
              <a:rPr lang="en-GB" dirty="0"/>
              <a:t>re-usable </a:t>
            </a:r>
            <a:r>
              <a:rPr lang="en-GB" dirty="0" smtClean="0"/>
              <a:t> for </a:t>
            </a:r>
            <a:r>
              <a:rPr lang="en-GB" dirty="0"/>
              <a:t>commercial or non-commercial </a:t>
            </a:r>
            <a:r>
              <a:rPr lang="en-GB" dirty="0" smtClean="0"/>
              <a:t>purposes</a:t>
            </a:r>
          </a:p>
          <a:p>
            <a:endParaRPr lang="en-GB" sz="1000" dirty="0" smtClean="0"/>
          </a:p>
          <a:p>
            <a:r>
              <a:rPr lang="en-GB" dirty="0" smtClean="0"/>
              <a:t>2013 revision extends </a:t>
            </a:r>
            <a:r>
              <a:rPr lang="en-GB" dirty="0"/>
              <a:t>scope </a:t>
            </a:r>
            <a:r>
              <a:rPr lang="en-GB" dirty="0" smtClean="0"/>
              <a:t>to</a:t>
            </a:r>
          </a:p>
          <a:p>
            <a:pPr lvl="1">
              <a:buFont typeface="Wingdings" pitchFamily="2" charset="2"/>
              <a:buChar char="q"/>
            </a:pPr>
            <a:r>
              <a:rPr lang="en-GB" dirty="0" smtClean="0"/>
              <a:t>Libraries (except university libraries)</a:t>
            </a:r>
            <a:endParaRPr lang="en-GB" dirty="0"/>
          </a:p>
          <a:p>
            <a:pPr lvl="1">
              <a:buFont typeface="Wingdings" pitchFamily="2" charset="2"/>
              <a:buChar char="q"/>
            </a:pPr>
            <a:r>
              <a:rPr lang="en-GB" dirty="0" smtClean="0"/>
              <a:t>Museums</a:t>
            </a:r>
          </a:p>
          <a:p>
            <a:pPr lvl="1">
              <a:buFont typeface="Wingdings" pitchFamily="2" charset="2"/>
              <a:buChar char="q"/>
            </a:pPr>
            <a:r>
              <a:rPr lang="en-GB" dirty="0" smtClean="0"/>
              <a:t>Archives</a:t>
            </a:r>
            <a:endParaRPr lang="en-GB" dirty="0"/>
          </a:p>
          <a:p>
            <a:endParaRPr lang="en-GB" dirty="0"/>
          </a:p>
          <a:p>
            <a:endParaRPr lang="en-GB" dirty="0"/>
          </a:p>
        </p:txBody>
      </p:sp>
      <p:sp>
        <p:nvSpPr>
          <p:cNvPr id="4" name="Left Arrow Callout 3"/>
          <p:cNvSpPr/>
          <p:nvPr/>
        </p:nvSpPr>
        <p:spPr>
          <a:xfrm>
            <a:off x="5819654" y="1988840"/>
            <a:ext cx="3024336" cy="4176464"/>
          </a:xfrm>
          <a:prstGeom prst="leftArrowCallout">
            <a:avLst>
              <a:gd name="adj1" fmla="val 25000"/>
              <a:gd name="adj2" fmla="val 38475"/>
              <a:gd name="adj3" fmla="val 26617"/>
              <a:gd name="adj4" fmla="val 64977"/>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dirty="0">
                <a:solidFill>
                  <a:srgbClr val="BA4A4D"/>
                </a:solidFill>
              </a:rPr>
              <a:t>Re-use</a:t>
            </a:r>
            <a:r>
              <a:rPr lang="en-GB" sz="1800" dirty="0"/>
              <a:t> … involves making use of the public information </a:t>
            </a:r>
            <a:r>
              <a:rPr lang="en-GB" sz="1800" dirty="0" smtClean="0">
                <a:solidFill>
                  <a:srgbClr val="BA4A4D"/>
                </a:solidFill>
              </a:rPr>
              <a:t>for purposes other </a:t>
            </a:r>
            <a:r>
              <a:rPr lang="en-GB" sz="1800" dirty="0">
                <a:solidFill>
                  <a:srgbClr val="BA4A4D"/>
                </a:solidFill>
              </a:rPr>
              <a:t>than the original purpose </a:t>
            </a:r>
            <a:r>
              <a:rPr lang="en-GB" sz="1800" dirty="0"/>
              <a:t>for which it was created or collected </a:t>
            </a:r>
          </a:p>
        </p:txBody>
      </p:sp>
      <p:sp>
        <p:nvSpPr>
          <p:cNvPr id="5" name="TextBox 4"/>
          <p:cNvSpPr txBox="1"/>
          <p:nvPr/>
        </p:nvSpPr>
        <p:spPr>
          <a:xfrm>
            <a:off x="5004048" y="6381328"/>
            <a:ext cx="3384376" cy="338554"/>
          </a:xfrm>
          <a:prstGeom prst="rect">
            <a:avLst/>
          </a:prstGeom>
          <a:noFill/>
        </p:spPr>
        <p:txBody>
          <a:bodyPr wrap="square" rtlCol="0">
            <a:spAutoFit/>
          </a:bodyPr>
          <a:lstStyle/>
          <a:p>
            <a:r>
              <a:rPr lang="fr-BE" sz="1600" b="0" dirty="0" smtClean="0">
                <a:solidFill>
                  <a:srgbClr val="0F5494"/>
                </a:solidFill>
              </a:rPr>
              <a:t>* </a:t>
            </a:r>
            <a:r>
              <a:rPr lang="pl-PL" sz="1600" b="0" dirty="0" smtClean="0">
                <a:solidFill>
                  <a:srgbClr val="0F5494"/>
                </a:solidFill>
              </a:rPr>
              <a:t>OJ </a:t>
            </a:r>
            <a:r>
              <a:rPr lang="pl-PL" sz="1600" b="0" dirty="0">
                <a:solidFill>
                  <a:srgbClr val="0F5494"/>
                </a:solidFill>
              </a:rPr>
              <a:t>L 345, 31.12.2003, p. 90.</a:t>
            </a:r>
            <a:endParaRPr lang="en-GB" sz="1600" b="0" dirty="0" err="1" smtClean="0">
              <a:solidFill>
                <a:srgbClr val="0F5494"/>
              </a:solidFill>
            </a:endParaRPr>
          </a:p>
        </p:txBody>
      </p:sp>
      <p:sp>
        <p:nvSpPr>
          <p:cNvPr id="7" name="Slide Number Placeholder 6"/>
          <p:cNvSpPr>
            <a:spLocks noGrp="1"/>
          </p:cNvSpPr>
          <p:nvPr>
            <p:ph type="sldNum" sz="quarter" idx="12"/>
          </p:nvPr>
        </p:nvSpPr>
        <p:spPr/>
        <p:txBody>
          <a:bodyPr/>
          <a:lstStyle/>
          <a:p>
            <a:pPr>
              <a:defRPr/>
            </a:pPr>
            <a:fld id="{46861DAA-5BBC-4812-876F-0D7C7B9EA75C}" type="slidenum">
              <a:rPr lang="en-GB" smtClean="0"/>
              <a:pPr>
                <a:defRPr/>
              </a:pPr>
              <a:t>10</a:t>
            </a:fld>
            <a:endParaRPr lang="en-GB" dirty="0"/>
          </a:p>
        </p:txBody>
      </p:sp>
    </p:spTree>
    <p:extLst>
      <p:ext uri="{BB962C8B-B14F-4D97-AF65-F5344CB8AC3E}">
        <p14:creationId xmlns:p14="http://schemas.microsoft.com/office/powerpoint/2010/main" val="1572936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764" y="1052736"/>
            <a:ext cx="8856984" cy="936625"/>
          </a:xfrm>
        </p:spPr>
        <p:txBody>
          <a:bodyPr/>
          <a:lstStyle/>
          <a:p>
            <a:r>
              <a:rPr lang="fr-BE" dirty="0" smtClean="0"/>
              <a:t>Support for </a:t>
            </a:r>
            <a:r>
              <a:rPr lang="fr-BE" dirty="0" err="1" smtClean="0"/>
              <a:t>digitisation</a:t>
            </a:r>
            <a:r>
              <a:rPr lang="fr-BE" dirty="0" smtClean="0"/>
              <a:t> &amp; virtualisation</a:t>
            </a:r>
            <a:endParaRPr lang="en-GB"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82882">
            <a:off x="2415812" y="2587146"/>
            <a:ext cx="3504622" cy="224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rot="21360278">
            <a:off x="82942" y="2190366"/>
            <a:ext cx="3456384" cy="1631216"/>
          </a:xfrm>
          <a:prstGeom prst="rect">
            <a:avLst/>
          </a:prstGeom>
          <a:noFill/>
        </p:spPr>
        <p:txBody>
          <a:bodyPr wrap="square" rtlCol="0">
            <a:spAutoFit/>
          </a:bodyPr>
          <a:lstStyle/>
          <a:p>
            <a:pPr marL="342900" indent="-342900">
              <a:buFont typeface="Arial" pitchFamily="34" charset="0"/>
              <a:buChar char="•"/>
            </a:pPr>
            <a:r>
              <a:rPr lang="fr-BE" sz="2000" b="0" dirty="0" err="1" smtClean="0">
                <a:solidFill>
                  <a:srgbClr val="0F5494"/>
                </a:solidFill>
              </a:rPr>
              <a:t>Development</a:t>
            </a:r>
            <a:r>
              <a:rPr lang="fr-BE" sz="2000" b="0" dirty="0" smtClean="0">
                <a:solidFill>
                  <a:srgbClr val="0F5494"/>
                </a:solidFill>
              </a:rPr>
              <a:t> of ICT for </a:t>
            </a:r>
            <a:r>
              <a:rPr lang="fr-BE" sz="2000" b="0" dirty="0" err="1" smtClean="0">
                <a:solidFill>
                  <a:srgbClr val="0F5494"/>
                </a:solidFill>
              </a:rPr>
              <a:t>capturing</a:t>
            </a:r>
            <a:r>
              <a:rPr lang="fr-BE" sz="2000" b="0" dirty="0" smtClean="0">
                <a:solidFill>
                  <a:srgbClr val="0F5494"/>
                </a:solidFill>
              </a:rPr>
              <a:t>, </a:t>
            </a:r>
            <a:r>
              <a:rPr lang="fr-BE" sz="2000" b="0" dirty="0" err="1" smtClean="0">
                <a:solidFill>
                  <a:srgbClr val="0F5494"/>
                </a:solidFill>
              </a:rPr>
              <a:t>rendering</a:t>
            </a:r>
            <a:r>
              <a:rPr lang="fr-BE" sz="2000" b="0" dirty="0" smtClean="0">
                <a:solidFill>
                  <a:srgbClr val="0F5494"/>
                </a:solidFill>
              </a:rPr>
              <a:t> and </a:t>
            </a:r>
            <a:r>
              <a:rPr lang="fr-BE" sz="2000" b="0" dirty="0" err="1" smtClean="0">
                <a:solidFill>
                  <a:srgbClr val="0F5494"/>
                </a:solidFill>
              </a:rPr>
              <a:t>visualising</a:t>
            </a:r>
            <a:r>
              <a:rPr lang="fr-BE" sz="2000" b="0" dirty="0" smtClean="0">
                <a:solidFill>
                  <a:srgbClr val="0F5494"/>
                </a:solidFill>
              </a:rPr>
              <a:t> cultural </a:t>
            </a:r>
            <a:r>
              <a:rPr lang="fr-BE" sz="2000" b="0" dirty="0" err="1" smtClean="0">
                <a:solidFill>
                  <a:srgbClr val="0F5494"/>
                </a:solidFill>
              </a:rPr>
              <a:t>resources</a:t>
            </a:r>
            <a:r>
              <a:rPr lang="fr-BE" sz="2000" b="0" dirty="0" smtClean="0">
                <a:solidFill>
                  <a:srgbClr val="0F5494"/>
                </a:solidFill>
              </a:rPr>
              <a:t> </a:t>
            </a:r>
            <a:endParaRPr lang="en-GB" sz="2000" b="0" dirty="0" err="1" smtClean="0">
              <a:solidFill>
                <a:srgbClr val="0F5494"/>
              </a:solidFill>
            </a:endParaRPr>
          </a:p>
        </p:txBody>
      </p:sp>
      <p:sp>
        <p:nvSpPr>
          <p:cNvPr id="10" name="TextBox 9"/>
          <p:cNvSpPr txBox="1"/>
          <p:nvPr/>
        </p:nvSpPr>
        <p:spPr>
          <a:xfrm rot="193521">
            <a:off x="323528" y="5111427"/>
            <a:ext cx="8109201" cy="1323439"/>
          </a:xfrm>
          <a:prstGeom prst="rect">
            <a:avLst/>
          </a:prstGeom>
          <a:noFill/>
        </p:spPr>
        <p:txBody>
          <a:bodyPr wrap="square" rtlCol="0">
            <a:spAutoFit/>
          </a:bodyPr>
          <a:lstStyle/>
          <a:p>
            <a:pPr marL="342900" indent="-342900">
              <a:buFont typeface="Arial" pitchFamily="34" charset="0"/>
              <a:buChar char="•"/>
            </a:pPr>
            <a:r>
              <a:rPr lang="fr-BE" sz="2000" b="0" dirty="0" err="1" smtClean="0">
                <a:solidFill>
                  <a:srgbClr val="0F5494"/>
                </a:solidFill>
              </a:rPr>
              <a:t>Leading-edge</a:t>
            </a:r>
            <a:r>
              <a:rPr lang="fr-BE" sz="2000" b="0" dirty="0" smtClean="0">
                <a:solidFill>
                  <a:srgbClr val="0F5494"/>
                </a:solidFill>
              </a:rPr>
              <a:t> technologies (</a:t>
            </a:r>
            <a:r>
              <a:rPr lang="fr-BE" sz="2000" b="0" dirty="0" err="1" smtClean="0">
                <a:solidFill>
                  <a:srgbClr val="0F5494"/>
                </a:solidFill>
              </a:rPr>
              <a:t>e.g</a:t>
            </a:r>
            <a:r>
              <a:rPr lang="fr-BE" sz="2000" b="0" dirty="0" smtClean="0">
                <a:solidFill>
                  <a:srgbClr val="0F5494"/>
                </a:solidFill>
              </a:rPr>
              <a:t>. </a:t>
            </a:r>
            <a:r>
              <a:rPr lang="fr-BE" sz="2000" b="0" dirty="0" err="1" smtClean="0">
                <a:solidFill>
                  <a:srgbClr val="0F5494"/>
                </a:solidFill>
              </a:rPr>
              <a:t>semantic</a:t>
            </a:r>
            <a:r>
              <a:rPr lang="fr-BE" sz="2000" b="0" dirty="0" smtClean="0">
                <a:solidFill>
                  <a:srgbClr val="0F5494"/>
                </a:solidFill>
              </a:rPr>
              <a:t> </a:t>
            </a:r>
            <a:r>
              <a:rPr lang="fr-BE" sz="2000" b="0" dirty="0" err="1" smtClean="0">
                <a:solidFill>
                  <a:srgbClr val="0F5494"/>
                </a:solidFill>
              </a:rPr>
              <a:t>tools</a:t>
            </a:r>
            <a:r>
              <a:rPr lang="fr-BE" sz="2000" b="0" dirty="0">
                <a:solidFill>
                  <a:srgbClr val="0F5494"/>
                </a:solidFill>
              </a:rPr>
              <a:t> </a:t>
            </a:r>
            <a:r>
              <a:rPr lang="fr-BE" sz="2000" b="0" dirty="0" smtClean="0">
                <a:solidFill>
                  <a:srgbClr val="0F5494"/>
                </a:solidFill>
              </a:rPr>
              <a:t>and </a:t>
            </a:r>
            <a:r>
              <a:rPr lang="fr-BE" sz="2000" b="0" dirty="0" err="1" smtClean="0">
                <a:solidFill>
                  <a:srgbClr val="0F5494"/>
                </a:solidFill>
              </a:rPr>
              <a:t>knowledge</a:t>
            </a:r>
            <a:r>
              <a:rPr lang="fr-BE" sz="2000" b="0" dirty="0" smtClean="0">
                <a:solidFill>
                  <a:srgbClr val="0F5494"/>
                </a:solidFill>
              </a:rPr>
              <a:t> management, </a:t>
            </a:r>
            <a:r>
              <a:rPr lang="fr-BE" sz="2000" b="0" dirty="0" err="1" smtClean="0">
                <a:solidFill>
                  <a:srgbClr val="0F5494"/>
                </a:solidFill>
              </a:rPr>
              <a:t>visual</a:t>
            </a:r>
            <a:r>
              <a:rPr lang="fr-BE" sz="2000" b="0" dirty="0" smtClean="0">
                <a:solidFill>
                  <a:srgbClr val="0F5494"/>
                </a:solidFill>
              </a:rPr>
              <a:t> interfaces) </a:t>
            </a:r>
            <a:r>
              <a:rPr lang="fr-BE" sz="2000" b="0" dirty="0" err="1" smtClean="0">
                <a:solidFill>
                  <a:srgbClr val="0F5494"/>
                </a:solidFill>
              </a:rPr>
              <a:t>underpinning</a:t>
            </a:r>
            <a:r>
              <a:rPr lang="fr-BE" sz="2000" b="0" dirty="0" smtClean="0">
                <a:solidFill>
                  <a:srgbClr val="0F5494"/>
                </a:solidFill>
              </a:rPr>
              <a:t> applications </a:t>
            </a:r>
            <a:r>
              <a:rPr lang="fr-BE" sz="2000" b="0" dirty="0" err="1" smtClean="0">
                <a:solidFill>
                  <a:srgbClr val="0F5494"/>
                </a:solidFill>
              </a:rPr>
              <a:t>that</a:t>
            </a:r>
            <a:r>
              <a:rPr lang="fr-BE" sz="2000" b="0" dirty="0" smtClean="0">
                <a:solidFill>
                  <a:srgbClr val="0F5494"/>
                </a:solidFill>
              </a:rPr>
              <a:t> help </a:t>
            </a:r>
            <a:r>
              <a:rPr lang="fr-BE" sz="2000" b="0" dirty="0" err="1" smtClean="0">
                <a:solidFill>
                  <a:srgbClr val="0F5494"/>
                </a:solidFill>
              </a:rPr>
              <a:t>improve</a:t>
            </a:r>
            <a:r>
              <a:rPr lang="fr-BE" sz="2000" b="0" dirty="0" smtClean="0">
                <a:solidFill>
                  <a:srgbClr val="0F5494"/>
                </a:solidFill>
              </a:rPr>
              <a:t> usage of and </a:t>
            </a:r>
            <a:r>
              <a:rPr lang="fr-BE" sz="2000" b="0" dirty="0" err="1" smtClean="0">
                <a:solidFill>
                  <a:srgbClr val="0F5494"/>
                </a:solidFill>
              </a:rPr>
              <a:t>experience</a:t>
            </a:r>
            <a:r>
              <a:rPr lang="fr-BE" sz="2000" b="0" dirty="0" smtClean="0">
                <a:solidFill>
                  <a:srgbClr val="0F5494"/>
                </a:solidFill>
              </a:rPr>
              <a:t> </a:t>
            </a:r>
            <a:r>
              <a:rPr lang="fr-BE" sz="2000" b="0" dirty="0" err="1" smtClean="0">
                <a:solidFill>
                  <a:srgbClr val="0F5494"/>
                </a:solidFill>
              </a:rPr>
              <a:t>from</a:t>
            </a:r>
            <a:r>
              <a:rPr lang="fr-BE" sz="2000" b="0" dirty="0" smtClean="0">
                <a:solidFill>
                  <a:srgbClr val="0F5494"/>
                </a:solidFill>
              </a:rPr>
              <a:t> digital cultural </a:t>
            </a:r>
            <a:r>
              <a:rPr lang="fr-BE" sz="2000" b="0" dirty="0" err="1" smtClean="0">
                <a:solidFill>
                  <a:srgbClr val="0F5494"/>
                </a:solidFill>
              </a:rPr>
              <a:t>resources</a:t>
            </a:r>
            <a:endParaRPr lang="en-GB" sz="2000" b="0" dirty="0" err="1" smtClean="0">
              <a:solidFill>
                <a:srgbClr val="0F5494"/>
              </a:solidFill>
            </a:endParaRPr>
          </a:p>
        </p:txBody>
      </p:sp>
      <p:sp>
        <p:nvSpPr>
          <p:cNvPr id="11" name="TextBox 10"/>
          <p:cNvSpPr txBox="1"/>
          <p:nvPr/>
        </p:nvSpPr>
        <p:spPr>
          <a:xfrm rot="174089">
            <a:off x="5702345" y="2190366"/>
            <a:ext cx="3456384" cy="2246769"/>
          </a:xfrm>
          <a:prstGeom prst="rect">
            <a:avLst/>
          </a:prstGeom>
          <a:noFill/>
        </p:spPr>
        <p:txBody>
          <a:bodyPr wrap="square" rtlCol="0">
            <a:spAutoFit/>
          </a:bodyPr>
          <a:lstStyle/>
          <a:p>
            <a:pPr marL="342900" indent="-342900">
              <a:buFont typeface="Arial" pitchFamily="34" charset="0"/>
              <a:buChar char="•"/>
            </a:pPr>
            <a:r>
              <a:rPr lang="fr-BE" sz="2000" b="0" dirty="0" smtClean="0">
                <a:solidFill>
                  <a:srgbClr val="0F5494"/>
                </a:solidFill>
              </a:rPr>
              <a:t>3G-based site guidance and </a:t>
            </a:r>
            <a:r>
              <a:rPr lang="fr-BE" sz="2000" b="0" dirty="0" err="1" smtClean="0">
                <a:solidFill>
                  <a:srgbClr val="0F5494"/>
                </a:solidFill>
              </a:rPr>
              <a:t>visitor</a:t>
            </a:r>
            <a:r>
              <a:rPr lang="fr-BE" sz="2000" b="0" dirty="0" smtClean="0">
                <a:solidFill>
                  <a:srgbClr val="0F5494"/>
                </a:solidFill>
              </a:rPr>
              <a:t> </a:t>
            </a:r>
            <a:r>
              <a:rPr lang="fr-BE" sz="2000" b="0" dirty="0" err="1" smtClean="0">
                <a:solidFill>
                  <a:srgbClr val="0F5494"/>
                </a:solidFill>
              </a:rPr>
              <a:t>systems</a:t>
            </a:r>
            <a:r>
              <a:rPr lang="fr-BE" sz="2000" b="0" dirty="0">
                <a:solidFill>
                  <a:srgbClr val="0F5494"/>
                </a:solidFill>
              </a:rPr>
              <a:t>;</a:t>
            </a:r>
            <a:r>
              <a:rPr lang="fr-BE" sz="2000" b="0" dirty="0" smtClean="0">
                <a:solidFill>
                  <a:srgbClr val="0F5494"/>
                </a:solidFill>
              </a:rPr>
              <a:t> satellite-</a:t>
            </a:r>
            <a:r>
              <a:rPr lang="fr-BE" sz="2000" b="0" dirty="0" err="1" smtClean="0">
                <a:solidFill>
                  <a:srgbClr val="0F5494"/>
                </a:solidFill>
              </a:rPr>
              <a:t>supported</a:t>
            </a:r>
            <a:r>
              <a:rPr lang="fr-BE" sz="2000" b="0" dirty="0" smtClean="0">
                <a:solidFill>
                  <a:srgbClr val="0F5494"/>
                </a:solidFill>
              </a:rPr>
              <a:t> navigation; simulation; </a:t>
            </a:r>
            <a:r>
              <a:rPr lang="fr-BE" sz="2000" b="0" dirty="0" err="1" smtClean="0">
                <a:solidFill>
                  <a:srgbClr val="0F5494"/>
                </a:solidFill>
              </a:rPr>
              <a:t>vitural</a:t>
            </a:r>
            <a:r>
              <a:rPr lang="fr-BE" sz="2000" b="0" dirty="0" smtClean="0">
                <a:solidFill>
                  <a:srgbClr val="0F5494"/>
                </a:solidFill>
              </a:rPr>
              <a:t>, </a:t>
            </a:r>
            <a:r>
              <a:rPr lang="fr-BE" sz="2000" b="0" dirty="0" err="1" smtClean="0">
                <a:solidFill>
                  <a:srgbClr val="0F5494"/>
                </a:solidFill>
              </a:rPr>
              <a:t>augmented</a:t>
            </a:r>
            <a:r>
              <a:rPr lang="fr-BE" sz="2000" b="0" dirty="0" smtClean="0">
                <a:solidFill>
                  <a:srgbClr val="0F5494"/>
                </a:solidFill>
              </a:rPr>
              <a:t> and mixed </a:t>
            </a:r>
            <a:r>
              <a:rPr lang="fr-BE" sz="2000" b="0" dirty="0" err="1" smtClean="0">
                <a:solidFill>
                  <a:srgbClr val="0F5494"/>
                </a:solidFill>
              </a:rPr>
              <a:t>realities</a:t>
            </a:r>
            <a:r>
              <a:rPr lang="fr-BE" sz="2000" b="0" dirty="0" smtClean="0">
                <a:solidFill>
                  <a:srgbClr val="0F5494"/>
                </a:solidFill>
              </a:rPr>
              <a:t>; …</a:t>
            </a:r>
            <a:endParaRPr lang="en-GB" sz="2000" b="0" dirty="0" err="1" smtClean="0">
              <a:solidFill>
                <a:srgbClr val="0F5494"/>
              </a:solidFill>
            </a:endParaRPr>
          </a:p>
        </p:txBody>
      </p:sp>
      <p:sp>
        <p:nvSpPr>
          <p:cNvPr id="8" name="TextBox 7"/>
          <p:cNvSpPr txBox="1"/>
          <p:nvPr/>
        </p:nvSpPr>
        <p:spPr>
          <a:xfrm>
            <a:off x="3638341" y="1907498"/>
            <a:ext cx="1479573" cy="461665"/>
          </a:xfrm>
          <a:prstGeom prst="rect">
            <a:avLst/>
          </a:prstGeom>
          <a:noFill/>
        </p:spPr>
        <p:txBody>
          <a:bodyPr wrap="square" rtlCol="0">
            <a:spAutoFit/>
          </a:bodyPr>
          <a:lstStyle/>
          <a:p>
            <a:pPr algn="ctr"/>
            <a:r>
              <a:rPr lang="fr-BE" sz="2400" i="1" dirty="0" smtClean="0">
                <a:solidFill>
                  <a:schemeClr val="bg2">
                    <a:lumMod val="60000"/>
                    <a:lumOff val="40000"/>
                  </a:schemeClr>
                </a:solidFill>
              </a:rPr>
              <a:t>CHESS</a:t>
            </a:r>
            <a:endParaRPr lang="en-GB" sz="2400" i="1" dirty="0" err="1" smtClean="0">
              <a:solidFill>
                <a:schemeClr val="bg2">
                  <a:lumMod val="60000"/>
                  <a:lumOff val="40000"/>
                </a:schemeClr>
              </a:solidFill>
            </a:endParaRPr>
          </a:p>
        </p:txBody>
      </p:sp>
      <p:sp>
        <p:nvSpPr>
          <p:cNvPr id="9" name="TextBox 8"/>
          <p:cNvSpPr txBox="1"/>
          <p:nvPr/>
        </p:nvSpPr>
        <p:spPr>
          <a:xfrm rot="254198">
            <a:off x="539552" y="4149080"/>
            <a:ext cx="1271582" cy="461665"/>
          </a:xfrm>
          <a:prstGeom prst="rect">
            <a:avLst/>
          </a:prstGeom>
          <a:noFill/>
        </p:spPr>
        <p:txBody>
          <a:bodyPr wrap="square" rtlCol="0">
            <a:spAutoFit/>
          </a:bodyPr>
          <a:lstStyle/>
          <a:p>
            <a:r>
              <a:rPr lang="fr-BE" sz="2400" i="1" dirty="0" smtClean="0">
                <a:solidFill>
                  <a:schemeClr val="bg2">
                    <a:lumMod val="60000"/>
                    <a:lumOff val="40000"/>
                  </a:schemeClr>
                </a:solidFill>
              </a:rPr>
              <a:t>V-City</a:t>
            </a:r>
            <a:endParaRPr lang="en-GB" sz="2400" i="1" dirty="0" err="1" smtClean="0">
              <a:solidFill>
                <a:schemeClr val="bg2">
                  <a:lumMod val="60000"/>
                  <a:lumOff val="40000"/>
                </a:schemeClr>
              </a:solidFill>
            </a:endParaRPr>
          </a:p>
        </p:txBody>
      </p:sp>
      <p:sp>
        <p:nvSpPr>
          <p:cNvPr id="14" name="TextBox 13"/>
          <p:cNvSpPr txBox="1"/>
          <p:nvPr/>
        </p:nvSpPr>
        <p:spPr>
          <a:xfrm rot="21123316">
            <a:off x="6392706" y="4541838"/>
            <a:ext cx="2375113" cy="461665"/>
          </a:xfrm>
          <a:prstGeom prst="rect">
            <a:avLst/>
          </a:prstGeom>
          <a:noFill/>
        </p:spPr>
        <p:txBody>
          <a:bodyPr wrap="square" rtlCol="0">
            <a:spAutoFit/>
          </a:bodyPr>
          <a:lstStyle/>
          <a:p>
            <a:r>
              <a:rPr lang="fr-BE" sz="2400" dirty="0" smtClean="0">
                <a:solidFill>
                  <a:schemeClr val="bg2">
                    <a:lumMod val="60000"/>
                    <a:lumOff val="40000"/>
                  </a:schemeClr>
                </a:solidFill>
              </a:rPr>
              <a:t>3D-COFORM</a:t>
            </a:r>
            <a:endParaRPr lang="en-GB" sz="2400" dirty="0" err="1" smtClean="0">
              <a:solidFill>
                <a:schemeClr val="bg2">
                  <a:lumMod val="60000"/>
                  <a:lumOff val="40000"/>
                </a:schemeClr>
              </a:solidFill>
            </a:endParaRPr>
          </a:p>
        </p:txBody>
      </p:sp>
      <p:sp>
        <p:nvSpPr>
          <p:cNvPr id="13" name="Slide Number Placeholder 12"/>
          <p:cNvSpPr>
            <a:spLocks noGrp="1"/>
          </p:cNvSpPr>
          <p:nvPr>
            <p:ph type="sldNum" sz="quarter" idx="12"/>
          </p:nvPr>
        </p:nvSpPr>
        <p:spPr/>
        <p:txBody>
          <a:bodyPr/>
          <a:lstStyle/>
          <a:p>
            <a:pPr>
              <a:defRPr/>
            </a:pPr>
            <a:fld id="{46861DAA-5BBC-4812-876F-0D7C7B9EA75C}" type="slidenum">
              <a:rPr lang="en-GB" smtClean="0"/>
              <a:pPr>
                <a:defRPr/>
              </a:pPr>
              <a:t>11</a:t>
            </a:fld>
            <a:endParaRPr lang="en-GB"/>
          </a:p>
        </p:txBody>
      </p:sp>
    </p:spTree>
    <p:extLst>
      <p:ext uri="{BB962C8B-B14F-4D97-AF65-F5344CB8AC3E}">
        <p14:creationId xmlns:p14="http://schemas.microsoft.com/office/powerpoint/2010/main" val="317716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936625"/>
          </a:xfrm>
        </p:spPr>
        <p:txBody>
          <a:bodyPr/>
          <a:lstStyle/>
          <a:p>
            <a:r>
              <a:rPr lang="en-GB" dirty="0"/>
              <a:t>Access and reuse</a:t>
            </a:r>
          </a:p>
        </p:txBody>
      </p:sp>
      <p:sp>
        <p:nvSpPr>
          <p:cNvPr id="4" name="TextBox 3"/>
          <p:cNvSpPr txBox="1"/>
          <p:nvPr/>
        </p:nvSpPr>
        <p:spPr>
          <a:xfrm>
            <a:off x="233244" y="326099"/>
            <a:ext cx="3384376" cy="400110"/>
          </a:xfrm>
          <a:prstGeom prst="rect">
            <a:avLst/>
          </a:prstGeom>
          <a:noFill/>
        </p:spPr>
        <p:txBody>
          <a:bodyPr wrap="square" rtlCol="0">
            <a:spAutoFit/>
          </a:bodyPr>
          <a:lstStyle/>
          <a:p>
            <a:r>
              <a:rPr lang="fr-BE" sz="2000" dirty="0" smtClean="0">
                <a:solidFill>
                  <a:schemeClr val="bg1"/>
                </a:solidFill>
              </a:rPr>
              <a:t>www.europeana.eu</a:t>
            </a:r>
            <a:endParaRPr lang="en-GB" sz="2000" dirty="0" err="1" smtClean="0">
              <a:solidFill>
                <a:schemeClr val="bg1"/>
              </a:solidFill>
            </a:endParaRPr>
          </a:p>
        </p:txBody>
      </p:sp>
      <p:sp>
        <p:nvSpPr>
          <p:cNvPr id="5" name="TextBox 4"/>
          <p:cNvSpPr txBox="1"/>
          <p:nvPr/>
        </p:nvSpPr>
        <p:spPr>
          <a:xfrm rot="21410167">
            <a:off x="214091" y="1939757"/>
            <a:ext cx="3452587" cy="1631216"/>
          </a:xfrm>
          <a:prstGeom prst="rect">
            <a:avLst/>
          </a:prstGeom>
          <a:noFill/>
        </p:spPr>
        <p:txBody>
          <a:bodyPr wrap="square" rtlCol="0">
            <a:spAutoFit/>
          </a:bodyPr>
          <a:lstStyle/>
          <a:p>
            <a:pPr marL="342900" indent="-342900">
              <a:buFont typeface="Arial" pitchFamily="34" charset="0"/>
              <a:buChar char="•"/>
            </a:pPr>
            <a:r>
              <a:rPr lang="fr-BE" sz="2000" b="0" dirty="0" err="1" smtClean="0">
                <a:solidFill>
                  <a:srgbClr val="0F5494"/>
                </a:solidFill>
              </a:rPr>
              <a:t>Coordinates</a:t>
            </a:r>
            <a:r>
              <a:rPr lang="fr-BE" sz="2000" b="0" dirty="0" smtClean="0">
                <a:solidFill>
                  <a:srgbClr val="0F5494"/>
                </a:solidFill>
              </a:rPr>
              <a:t>, </a:t>
            </a:r>
            <a:r>
              <a:rPr lang="fr-BE" sz="2000" b="0" dirty="0" err="1" smtClean="0">
                <a:solidFill>
                  <a:srgbClr val="0F5494"/>
                </a:solidFill>
              </a:rPr>
              <a:t>integrates</a:t>
            </a:r>
            <a:r>
              <a:rPr lang="fr-BE" sz="2000" b="0" dirty="0" smtClean="0">
                <a:solidFill>
                  <a:srgbClr val="0F5494"/>
                </a:solidFill>
              </a:rPr>
              <a:t> and catalyses efforts to </a:t>
            </a:r>
            <a:r>
              <a:rPr lang="fr-BE" sz="2000" b="0" dirty="0" err="1" smtClean="0">
                <a:solidFill>
                  <a:srgbClr val="0F5494"/>
                </a:solidFill>
              </a:rPr>
              <a:t>make</a:t>
            </a:r>
            <a:r>
              <a:rPr lang="fr-BE" sz="2000" b="0" dirty="0" smtClean="0">
                <a:solidFill>
                  <a:srgbClr val="0F5494"/>
                </a:solidFill>
              </a:rPr>
              <a:t> cultural </a:t>
            </a:r>
            <a:r>
              <a:rPr lang="fr-BE" sz="2000" b="0" dirty="0" err="1" smtClean="0">
                <a:solidFill>
                  <a:srgbClr val="0F5494"/>
                </a:solidFill>
              </a:rPr>
              <a:t>heritage</a:t>
            </a:r>
            <a:r>
              <a:rPr lang="fr-BE" sz="2000" b="0" dirty="0" smtClean="0">
                <a:solidFill>
                  <a:srgbClr val="0F5494"/>
                </a:solidFill>
              </a:rPr>
              <a:t> accessible online</a:t>
            </a:r>
            <a:endParaRPr lang="en-GB" sz="2000" b="0" dirty="0" err="1" smtClean="0">
              <a:solidFill>
                <a:srgbClr val="0F5494"/>
              </a:solidFill>
            </a:endParaRPr>
          </a:p>
        </p:txBody>
      </p:sp>
      <p:sp>
        <p:nvSpPr>
          <p:cNvPr id="11" name="TextBox 10"/>
          <p:cNvSpPr txBox="1"/>
          <p:nvPr/>
        </p:nvSpPr>
        <p:spPr>
          <a:xfrm>
            <a:off x="5004048" y="1284737"/>
            <a:ext cx="3452587" cy="1015663"/>
          </a:xfrm>
          <a:prstGeom prst="rect">
            <a:avLst/>
          </a:prstGeom>
          <a:noFill/>
        </p:spPr>
        <p:txBody>
          <a:bodyPr wrap="square" rtlCol="0">
            <a:spAutoFit/>
          </a:bodyPr>
          <a:lstStyle/>
          <a:p>
            <a:pPr marL="342900" indent="-342900">
              <a:buFont typeface="Arial" pitchFamily="34" charset="0"/>
              <a:buChar char="•"/>
            </a:pPr>
            <a:r>
              <a:rPr lang="fr-BE" sz="2000" b="0" dirty="0" err="1" smtClean="0">
                <a:solidFill>
                  <a:srgbClr val="0F5494"/>
                </a:solidFill>
              </a:rPr>
              <a:t>Well</a:t>
            </a:r>
            <a:r>
              <a:rPr lang="fr-BE" sz="2000" b="0" dirty="0" smtClean="0">
                <a:solidFill>
                  <a:srgbClr val="0F5494"/>
                </a:solidFill>
              </a:rPr>
              <a:t> </a:t>
            </a:r>
            <a:r>
              <a:rPr lang="fr-BE" sz="2000" b="0" dirty="0" err="1" smtClean="0">
                <a:solidFill>
                  <a:srgbClr val="0F5494"/>
                </a:solidFill>
              </a:rPr>
              <a:t>established</a:t>
            </a:r>
            <a:r>
              <a:rPr lang="fr-BE" sz="2000" b="0" dirty="0" smtClean="0">
                <a:solidFill>
                  <a:srgbClr val="0F5494"/>
                </a:solidFill>
              </a:rPr>
              <a:t> brand </a:t>
            </a:r>
            <a:r>
              <a:rPr lang="fr-BE" sz="2000" b="0" dirty="0" err="1" smtClean="0">
                <a:solidFill>
                  <a:srgbClr val="0F5494"/>
                </a:solidFill>
              </a:rPr>
              <a:t>worldwide</a:t>
            </a:r>
            <a:r>
              <a:rPr lang="fr-BE" sz="2000" b="0" dirty="0" smtClean="0">
                <a:solidFill>
                  <a:srgbClr val="0F5494"/>
                </a:solidFill>
              </a:rPr>
              <a:t>, </a:t>
            </a:r>
            <a:r>
              <a:rPr lang="fr-BE" sz="2000" b="0" dirty="0" err="1" smtClean="0">
                <a:solidFill>
                  <a:srgbClr val="0F5494"/>
                </a:solidFill>
              </a:rPr>
              <a:t>e.g</a:t>
            </a:r>
            <a:r>
              <a:rPr lang="fr-BE" sz="2000" b="0" dirty="0" smtClean="0">
                <a:solidFill>
                  <a:srgbClr val="0F5494"/>
                </a:solidFill>
              </a:rPr>
              <a:t>. model for DPLA</a:t>
            </a:r>
            <a:endParaRPr lang="en-GB" sz="2000" b="0" dirty="0" err="1" smtClean="0">
              <a:solidFill>
                <a:srgbClr val="0F5494"/>
              </a:solidFill>
            </a:endParaRPr>
          </a:p>
        </p:txBody>
      </p:sp>
      <p:sp>
        <p:nvSpPr>
          <p:cNvPr id="12" name="TextBox 11"/>
          <p:cNvSpPr txBox="1"/>
          <p:nvPr/>
        </p:nvSpPr>
        <p:spPr>
          <a:xfrm rot="478349">
            <a:off x="181381" y="4886173"/>
            <a:ext cx="3452587" cy="1323439"/>
          </a:xfrm>
          <a:prstGeom prst="rect">
            <a:avLst/>
          </a:prstGeom>
          <a:noFill/>
        </p:spPr>
        <p:txBody>
          <a:bodyPr wrap="square" rtlCol="0">
            <a:spAutoFit/>
          </a:bodyPr>
          <a:lstStyle/>
          <a:p>
            <a:pPr marL="342900" indent="-342900">
              <a:buFont typeface="Arial" pitchFamily="34" charset="0"/>
              <a:buChar char="•"/>
            </a:pPr>
            <a:r>
              <a:rPr lang="fr-BE" sz="2000" b="0" dirty="0" smtClean="0">
                <a:solidFill>
                  <a:srgbClr val="0F5494"/>
                </a:solidFill>
              </a:rPr>
              <a:t>Hub for </a:t>
            </a:r>
            <a:r>
              <a:rPr lang="fr-BE" sz="2000" b="0" dirty="0" err="1" smtClean="0">
                <a:solidFill>
                  <a:srgbClr val="0F5494"/>
                </a:solidFill>
              </a:rPr>
              <a:t>creative</a:t>
            </a:r>
            <a:r>
              <a:rPr lang="fr-BE" sz="2000" b="0" dirty="0" smtClean="0">
                <a:solidFill>
                  <a:srgbClr val="0F5494"/>
                </a:solidFill>
              </a:rPr>
              <a:t> industries and </a:t>
            </a:r>
            <a:r>
              <a:rPr lang="fr-BE" sz="2000" b="0" dirty="0" err="1" smtClean="0">
                <a:solidFill>
                  <a:srgbClr val="0F5494"/>
                </a:solidFill>
              </a:rPr>
              <a:t>innovative</a:t>
            </a:r>
            <a:r>
              <a:rPr lang="fr-BE" sz="2000" b="0" dirty="0" smtClean="0">
                <a:solidFill>
                  <a:srgbClr val="0F5494"/>
                </a:solidFill>
              </a:rPr>
              <a:t> </a:t>
            </a:r>
            <a:r>
              <a:rPr lang="fr-BE" sz="2000" b="0" dirty="0" err="1" smtClean="0">
                <a:solidFill>
                  <a:srgbClr val="0F5494"/>
                </a:solidFill>
              </a:rPr>
              <a:t>re-use</a:t>
            </a:r>
            <a:r>
              <a:rPr lang="fr-BE" sz="2000" b="0" dirty="0" smtClean="0">
                <a:solidFill>
                  <a:srgbClr val="0F5494"/>
                </a:solidFill>
              </a:rPr>
              <a:t> of cultural </a:t>
            </a:r>
            <a:r>
              <a:rPr lang="fr-BE" sz="2000" b="0" dirty="0" err="1" smtClean="0">
                <a:solidFill>
                  <a:srgbClr val="0F5494"/>
                </a:solidFill>
              </a:rPr>
              <a:t>material</a:t>
            </a:r>
            <a:endParaRPr lang="en-GB" sz="2000" b="0" dirty="0" err="1" smtClean="0">
              <a:solidFill>
                <a:srgbClr val="0F5494"/>
              </a:solidFill>
            </a:endParaRPr>
          </a:p>
        </p:txBody>
      </p:sp>
      <p:sp>
        <p:nvSpPr>
          <p:cNvPr id="13" name="TextBox 12"/>
          <p:cNvSpPr txBox="1"/>
          <p:nvPr/>
        </p:nvSpPr>
        <p:spPr>
          <a:xfrm rot="368012">
            <a:off x="5745824" y="2755502"/>
            <a:ext cx="3452587" cy="1938992"/>
          </a:xfrm>
          <a:prstGeom prst="rect">
            <a:avLst/>
          </a:prstGeom>
          <a:noFill/>
        </p:spPr>
        <p:txBody>
          <a:bodyPr wrap="square" rtlCol="0">
            <a:spAutoFit/>
          </a:bodyPr>
          <a:lstStyle/>
          <a:p>
            <a:pPr marL="342900" indent="-342900">
              <a:buFont typeface="Arial" pitchFamily="34" charset="0"/>
              <a:buChar char="•"/>
            </a:pPr>
            <a:r>
              <a:rPr lang="fr-BE" sz="2000" b="0" dirty="0" err="1" smtClean="0">
                <a:solidFill>
                  <a:srgbClr val="0F5494"/>
                </a:solidFill>
              </a:rPr>
              <a:t>Multilingual</a:t>
            </a:r>
            <a:r>
              <a:rPr lang="fr-BE" sz="2000" b="0" dirty="0" smtClean="0">
                <a:solidFill>
                  <a:srgbClr val="0F5494"/>
                </a:solidFill>
              </a:rPr>
              <a:t> </a:t>
            </a:r>
            <a:r>
              <a:rPr lang="fr-BE" sz="2000" b="0" dirty="0" err="1" smtClean="0">
                <a:solidFill>
                  <a:srgbClr val="0F5494"/>
                </a:solidFill>
              </a:rPr>
              <a:t>access</a:t>
            </a:r>
            <a:r>
              <a:rPr lang="fr-BE" sz="2000" b="0" dirty="0" smtClean="0">
                <a:solidFill>
                  <a:srgbClr val="0F5494"/>
                </a:solidFill>
              </a:rPr>
              <a:t> to content </a:t>
            </a:r>
            <a:r>
              <a:rPr lang="fr-BE" sz="2000" b="0" dirty="0" err="1" smtClean="0">
                <a:solidFill>
                  <a:srgbClr val="0F5494"/>
                </a:solidFill>
              </a:rPr>
              <a:t>from</a:t>
            </a:r>
            <a:r>
              <a:rPr lang="fr-BE" sz="2000" b="0" dirty="0" smtClean="0">
                <a:solidFill>
                  <a:srgbClr val="0F5494"/>
                </a:solidFill>
              </a:rPr>
              <a:t> 2,200+ cultural institutions, </a:t>
            </a:r>
            <a:r>
              <a:rPr lang="fr-BE" sz="2000" b="0" dirty="0" err="1" smtClean="0">
                <a:solidFill>
                  <a:srgbClr val="0F5494"/>
                </a:solidFill>
              </a:rPr>
              <a:t>representative</a:t>
            </a:r>
            <a:r>
              <a:rPr lang="fr-BE" sz="2000" b="0" dirty="0" smtClean="0">
                <a:solidFill>
                  <a:srgbClr val="0F5494"/>
                </a:solidFill>
              </a:rPr>
              <a:t> of </a:t>
            </a:r>
            <a:r>
              <a:rPr lang="fr-BE" sz="2000" b="0" dirty="0" err="1" smtClean="0">
                <a:solidFill>
                  <a:srgbClr val="0F5494"/>
                </a:solidFill>
              </a:rPr>
              <a:t>richness</a:t>
            </a:r>
            <a:r>
              <a:rPr lang="fr-BE" sz="2000" b="0" dirty="0" smtClean="0">
                <a:solidFill>
                  <a:srgbClr val="0F5494"/>
                </a:solidFill>
              </a:rPr>
              <a:t> and </a:t>
            </a:r>
            <a:r>
              <a:rPr lang="fr-BE" sz="2000" b="0" dirty="0" err="1" smtClean="0">
                <a:solidFill>
                  <a:srgbClr val="0F5494"/>
                </a:solidFill>
              </a:rPr>
              <a:t>diversity</a:t>
            </a:r>
            <a:r>
              <a:rPr lang="fr-BE" sz="2000" b="0" dirty="0" smtClean="0">
                <a:solidFill>
                  <a:srgbClr val="0F5494"/>
                </a:solidFill>
              </a:rPr>
              <a:t> of European culture</a:t>
            </a:r>
            <a:endParaRPr lang="en-GB" sz="2000" b="0" dirty="0" err="1" smtClean="0">
              <a:solidFill>
                <a:srgbClr val="0F5494"/>
              </a:solidFill>
            </a:endParaRPr>
          </a:p>
        </p:txBody>
      </p:sp>
      <p:sp>
        <p:nvSpPr>
          <p:cNvPr id="14" name="TextBox 13"/>
          <p:cNvSpPr txBox="1"/>
          <p:nvPr/>
        </p:nvSpPr>
        <p:spPr>
          <a:xfrm rot="21166635">
            <a:off x="4562882" y="5085184"/>
            <a:ext cx="3452587" cy="1323439"/>
          </a:xfrm>
          <a:prstGeom prst="rect">
            <a:avLst/>
          </a:prstGeom>
          <a:noFill/>
        </p:spPr>
        <p:txBody>
          <a:bodyPr wrap="square" rtlCol="0">
            <a:spAutoFit/>
          </a:bodyPr>
          <a:lstStyle/>
          <a:p>
            <a:pPr marL="342900" indent="-342900">
              <a:buFont typeface="Arial" pitchFamily="34" charset="0"/>
              <a:buChar char="•"/>
            </a:pPr>
            <a:r>
              <a:rPr lang="fr-BE" sz="2000" b="0" dirty="0" smtClean="0">
                <a:solidFill>
                  <a:srgbClr val="0F5494"/>
                </a:solidFill>
              </a:rPr>
              <a:t>Single </a:t>
            </a:r>
            <a:r>
              <a:rPr lang="fr-BE" sz="2000" b="0" dirty="0" err="1" smtClean="0">
                <a:solidFill>
                  <a:srgbClr val="0F5494"/>
                </a:solidFill>
              </a:rPr>
              <a:t>access</a:t>
            </a:r>
            <a:r>
              <a:rPr lang="fr-BE" sz="2000" b="0" dirty="0" smtClean="0">
                <a:solidFill>
                  <a:srgbClr val="0F5494"/>
                </a:solidFill>
              </a:rPr>
              <a:t> point to culture for all, for </a:t>
            </a:r>
            <a:r>
              <a:rPr lang="fr-BE" sz="2000" b="0" dirty="0" err="1" smtClean="0">
                <a:solidFill>
                  <a:srgbClr val="0F5494"/>
                </a:solidFill>
              </a:rPr>
              <a:t>education</a:t>
            </a:r>
            <a:r>
              <a:rPr lang="fr-BE" sz="2000" b="0" dirty="0" smtClean="0">
                <a:solidFill>
                  <a:srgbClr val="0F5494"/>
                </a:solidFill>
              </a:rPr>
              <a:t>, </a:t>
            </a:r>
            <a:r>
              <a:rPr lang="fr-BE" sz="2000" b="0" dirty="0" err="1" smtClean="0">
                <a:solidFill>
                  <a:srgbClr val="0F5494"/>
                </a:solidFill>
              </a:rPr>
              <a:t>work</a:t>
            </a:r>
            <a:r>
              <a:rPr lang="fr-BE" sz="2000" b="0" dirty="0" smtClean="0">
                <a:solidFill>
                  <a:srgbClr val="0F5494"/>
                </a:solidFill>
              </a:rPr>
              <a:t> and </a:t>
            </a:r>
            <a:r>
              <a:rPr lang="fr-BE" sz="2000" b="0" dirty="0" err="1" smtClean="0">
                <a:solidFill>
                  <a:srgbClr val="0F5494"/>
                </a:solidFill>
              </a:rPr>
              <a:t>leisure</a:t>
            </a:r>
            <a:endParaRPr lang="en-GB" sz="2000" b="0" dirty="0" err="1" smtClean="0">
              <a:solidFill>
                <a:srgbClr val="0F5494"/>
              </a:solidFill>
            </a:endParaRPr>
          </a:p>
        </p:txBody>
      </p:sp>
      <p:sp>
        <p:nvSpPr>
          <p:cNvPr id="16" name="TextBox 15"/>
          <p:cNvSpPr txBox="1"/>
          <p:nvPr/>
        </p:nvSpPr>
        <p:spPr>
          <a:xfrm rot="21309287">
            <a:off x="97734" y="3842837"/>
            <a:ext cx="3174266" cy="369332"/>
          </a:xfrm>
          <a:prstGeom prst="rect">
            <a:avLst/>
          </a:prstGeom>
          <a:noFill/>
        </p:spPr>
        <p:txBody>
          <a:bodyPr wrap="square" rtlCol="0">
            <a:spAutoFit/>
          </a:bodyPr>
          <a:lstStyle/>
          <a:p>
            <a:r>
              <a:rPr lang="fr-BE" sz="1800" i="1" dirty="0" smtClean="0">
                <a:solidFill>
                  <a:schemeClr val="bg2">
                    <a:lumMod val="60000"/>
                    <a:lumOff val="40000"/>
                  </a:schemeClr>
                </a:solidFill>
              </a:rPr>
              <a:t>Europeana </a:t>
            </a:r>
            <a:r>
              <a:rPr lang="fr-BE" sz="1800" i="1" dirty="0" err="1" smtClean="0">
                <a:solidFill>
                  <a:schemeClr val="bg2">
                    <a:lumMod val="60000"/>
                    <a:lumOff val="40000"/>
                  </a:schemeClr>
                </a:solidFill>
              </a:rPr>
              <a:t>Creative</a:t>
            </a:r>
            <a:endParaRPr lang="en-GB" sz="1800" i="1" dirty="0" err="1" smtClean="0">
              <a:solidFill>
                <a:schemeClr val="bg2">
                  <a:lumMod val="60000"/>
                  <a:lumOff val="40000"/>
                </a:schemeClr>
              </a:solidFill>
            </a:endParaRPr>
          </a:p>
        </p:txBody>
      </p:sp>
      <p:sp>
        <p:nvSpPr>
          <p:cNvPr id="17" name="TextBox 16"/>
          <p:cNvSpPr txBox="1"/>
          <p:nvPr/>
        </p:nvSpPr>
        <p:spPr>
          <a:xfrm rot="304481">
            <a:off x="3516154" y="2041975"/>
            <a:ext cx="1474450" cy="369332"/>
          </a:xfrm>
          <a:prstGeom prst="rect">
            <a:avLst/>
          </a:prstGeom>
          <a:noFill/>
        </p:spPr>
        <p:txBody>
          <a:bodyPr wrap="square" rtlCol="0">
            <a:spAutoFit/>
          </a:bodyPr>
          <a:lstStyle/>
          <a:p>
            <a:r>
              <a:rPr lang="fr-BE" sz="1800" i="1" dirty="0" smtClean="0">
                <a:solidFill>
                  <a:schemeClr val="bg2">
                    <a:lumMod val="60000"/>
                    <a:lumOff val="40000"/>
                  </a:schemeClr>
                </a:solidFill>
              </a:rPr>
              <a:t>3D </a:t>
            </a:r>
            <a:r>
              <a:rPr lang="fr-BE" sz="1800" i="1" dirty="0" err="1" smtClean="0">
                <a:solidFill>
                  <a:schemeClr val="bg2">
                    <a:lumMod val="60000"/>
                    <a:lumOff val="40000"/>
                  </a:schemeClr>
                </a:solidFill>
              </a:rPr>
              <a:t>Icons</a:t>
            </a:r>
            <a:endParaRPr lang="en-GB" sz="1800" i="1" dirty="0" err="1" smtClean="0">
              <a:solidFill>
                <a:schemeClr val="bg2">
                  <a:lumMod val="60000"/>
                  <a:lumOff val="40000"/>
                </a:schemeClr>
              </a:solidFill>
            </a:endParaRPr>
          </a:p>
        </p:txBody>
      </p:sp>
      <p:pic>
        <p:nvPicPr>
          <p:cNvPr id="92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505555">
            <a:off x="2960565" y="2971439"/>
            <a:ext cx="2994825" cy="1719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8"/>
          <p:cNvSpPr>
            <a:spLocks noGrp="1"/>
          </p:cNvSpPr>
          <p:nvPr>
            <p:ph type="sldNum" sz="quarter" idx="12"/>
          </p:nvPr>
        </p:nvSpPr>
        <p:spPr/>
        <p:txBody>
          <a:bodyPr/>
          <a:lstStyle/>
          <a:p>
            <a:pPr>
              <a:defRPr/>
            </a:pPr>
            <a:fld id="{46861DAA-5BBC-4812-876F-0D7C7B9EA75C}" type="slidenum">
              <a:rPr lang="en-GB" smtClean="0"/>
              <a:pPr>
                <a:defRPr/>
              </a:pPr>
              <a:t>12</a:t>
            </a:fld>
            <a:endParaRPr lang="en-GB"/>
          </a:p>
        </p:txBody>
      </p:sp>
    </p:spTree>
    <p:extLst>
      <p:ext uri="{BB962C8B-B14F-4D97-AF65-F5344CB8AC3E}">
        <p14:creationId xmlns:p14="http://schemas.microsoft.com/office/powerpoint/2010/main" val="2549559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8229600" cy="936625"/>
          </a:xfrm>
        </p:spPr>
        <p:txBody>
          <a:bodyPr/>
          <a:lstStyle/>
          <a:p>
            <a:r>
              <a:rPr lang="fr-BE" dirty="0" smtClean="0"/>
              <a:t>Digital </a:t>
            </a:r>
            <a:r>
              <a:rPr lang="fr-BE" dirty="0" err="1" smtClean="0"/>
              <a:t>preservation</a:t>
            </a:r>
            <a:endParaRPr lang="en-GB"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91158">
            <a:off x="1619671" y="3514701"/>
            <a:ext cx="5213945" cy="1341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Callout 3"/>
          <p:cNvSpPr/>
          <p:nvPr/>
        </p:nvSpPr>
        <p:spPr>
          <a:xfrm rot="814838">
            <a:off x="5008788" y="1152336"/>
            <a:ext cx="3744416" cy="2297219"/>
          </a:xfrm>
          <a:prstGeom prst="wedgeEllipseCallout">
            <a:avLst>
              <a:gd name="adj1" fmla="val -24810"/>
              <a:gd name="adj2" fmla="val 69463"/>
            </a:avLst>
          </a:prstGeom>
          <a:solidFill>
            <a:schemeClr val="accent1"/>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600" dirty="0" smtClean="0">
                <a:solidFill>
                  <a:schemeClr val="tx1">
                    <a:lumMod val="75000"/>
                  </a:schemeClr>
                </a:solidFill>
                <a:latin typeface="Arial" charset="0"/>
              </a:rPr>
              <a:t>Digital </a:t>
            </a:r>
            <a:r>
              <a:rPr lang="en-GB" sz="1600" dirty="0">
                <a:solidFill>
                  <a:schemeClr val="tx1">
                    <a:lumMod val="75000"/>
                  </a:schemeClr>
                </a:solidFill>
                <a:latin typeface="Arial" charset="0"/>
              </a:rPr>
              <a:t>resources created today represent the knowledge base, the cultural heritage and the societal memory of the future</a:t>
            </a:r>
            <a:endParaRPr lang="en-GB" sz="1600" dirty="0">
              <a:solidFill>
                <a:schemeClr val="tx1">
                  <a:lumMod val="75000"/>
                </a:schemeClr>
              </a:solidFill>
            </a:endParaRPr>
          </a:p>
        </p:txBody>
      </p:sp>
      <p:sp>
        <p:nvSpPr>
          <p:cNvPr id="6" name="TextBox 5"/>
          <p:cNvSpPr txBox="1"/>
          <p:nvPr/>
        </p:nvSpPr>
        <p:spPr>
          <a:xfrm rot="241992">
            <a:off x="18329" y="2087831"/>
            <a:ext cx="3452587" cy="1631216"/>
          </a:xfrm>
          <a:prstGeom prst="rect">
            <a:avLst/>
          </a:prstGeom>
          <a:noFill/>
        </p:spPr>
        <p:txBody>
          <a:bodyPr wrap="square" rtlCol="0">
            <a:spAutoFit/>
          </a:bodyPr>
          <a:lstStyle/>
          <a:p>
            <a:pPr marL="342900" indent="-342900">
              <a:buFont typeface="Arial" pitchFamily="34" charset="0"/>
              <a:buChar char="•"/>
            </a:pPr>
            <a:r>
              <a:rPr lang="en-GB" sz="2000" b="0" dirty="0">
                <a:solidFill>
                  <a:srgbClr val="0F5494"/>
                </a:solidFill>
              </a:rPr>
              <a:t>methods and techniques required to ensure the availability of digital resources over time</a:t>
            </a:r>
            <a:endParaRPr lang="en-GB" sz="2000" b="0" dirty="0" smtClean="0">
              <a:solidFill>
                <a:srgbClr val="0F5494"/>
              </a:solidFill>
            </a:endParaRPr>
          </a:p>
        </p:txBody>
      </p:sp>
      <p:sp>
        <p:nvSpPr>
          <p:cNvPr id="8" name="TextBox 7"/>
          <p:cNvSpPr txBox="1"/>
          <p:nvPr/>
        </p:nvSpPr>
        <p:spPr>
          <a:xfrm rot="21351514">
            <a:off x="1624956" y="5051359"/>
            <a:ext cx="6873833" cy="1323439"/>
          </a:xfrm>
          <a:prstGeom prst="rect">
            <a:avLst/>
          </a:prstGeom>
          <a:noFill/>
        </p:spPr>
        <p:txBody>
          <a:bodyPr wrap="square" rtlCol="0">
            <a:spAutoFit/>
          </a:bodyPr>
          <a:lstStyle/>
          <a:p>
            <a:pPr marL="342900" indent="-342900">
              <a:buFont typeface="Arial" pitchFamily="34" charset="0"/>
              <a:buChar char="•"/>
            </a:pPr>
            <a:r>
              <a:rPr lang="en-GB" sz="2000" b="0" dirty="0">
                <a:solidFill>
                  <a:srgbClr val="0F5494"/>
                </a:solidFill>
              </a:rPr>
              <a:t>Recent focus</a:t>
            </a:r>
            <a:r>
              <a:rPr lang="en-GB" sz="2000" b="0" dirty="0" smtClean="0">
                <a:solidFill>
                  <a:srgbClr val="0F5494"/>
                </a:solidFill>
              </a:rPr>
              <a:t>: high </a:t>
            </a:r>
            <a:r>
              <a:rPr lang="en-GB" sz="2000" b="0" dirty="0">
                <a:solidFill>
                  <a:srgbClr val="0F5494"/>
                </a:solidFill>
              </a:rPr>
              <a:t>volumes of dynamic and volatile digital content; safeguarding integrity, authenticity and accessibility over time; </a:t>
            </a:r>
            <a:r>
              <a:rPr lang="en-GB" sz="2000" b="0" dirty="0" smtClean="0">
                <a:solidFill>
                  <a:srgbClr val="0F5494"/>
                </a:solidFill>
              </a:rPr>
              <a:t>ensuring </a:t>
            </a:r>
            <a:r>
              <a:rPr lang="en-GB" sz="2000" b="0" dirty="0">
                <a:solidFill>
                  <a:srgbClr val="0F5494"/>
                </a:solidFill>
              </a:rPr>
              <a:t>reliable and secure </a:t>
            </a:r>
            <a:r>
              <a:rPr lang="en-GB" sz="2000" b="0" dirty="0" smtClean="0">
                <a:solidFill>
                  <a:srgbClr val="0F5494"/>
                </a:solidFill>
              </a:rPr>
              <a:t>preservation </a:t>
            </a:r>
          </a:p>
        </p:txBody>
      </p:sp>
      <p:sp>
        <p:nvSpPr>
          <p:cNvPr id="9" name="TextBox 8"/>
          <p:cNvSpPr txBox="1"/>
          <p:nvPr/>
        </p:nvSpPr>
        <p:spPr>
          <a:xfrm rot="21247586">
            <a:off x="7047287" y="4044664"/>
            <a:ext cx="1143036" cy="400110"/>
          </a:xfrm>
          <a:prstGeom prst="rect">
            <a:avLst/>
          </a:prstGeom>
          <a:noFill/>
        </p:spPr>
        <p:txBody>
          <a:bodyPr wrap="square" rtlCol="0">
            <a:spAutoFit/>
          </a:bodyPr>
          <a:lstStyle/>
          <a:p>
            <a:r>
              <a:rPr lang="fr-BE" sz="2000" i="1" dirty="0" err="1" smtClean="0">
                <a:solidFill>
                  <a:schemeClr val="bg2">
                    <a:lumMod val="60000"/>
                    <a:lumOff val="40000"/>
                  </a:schemeClr>
                </a:solidFill>
              </a:rPr>
              <a:t>LiWa</a:t>
            </a:r>
            <a:endParaRPr lang="en-GB" sz="2000" i="1" dirty="0" err="1" smtClean="0">
              <a:solidFill>
                <a:schemeClr val="bg2">
                  <a:lumMod val="60000"/>
                  <a:lumOff val="40000"/>
                </a:schemeClr>
              </a:solidFill>
            </a:endParaRPr>
          </a:p>
        </p:txBody>
      </p:sp>
      <p:sp>
        <p:nvSpPr>
          <p:cNvPr id="10" name="TextBox 9"/>
          <p:cNvSpPr txBox="1"/>
          <p:nvPr/>
        </p:nvSpPr>
        <p:spPr>
          <a:xfrm rot="891639">
            <a:off x="122349" y="4366596"/>
            <a:ext cx="1944282" cy="369332"/>
          </a:xfrm>
          <a:prstGeom prst="rect">
            <a:avLst/>
          </a:prstGeom>
          <a:noFill/>
        </p:spPr>
        <p:txBody>
          <a:bodyPr wrap="square" rtlCol="0">
            <a:spAutoFit/>
          </a:bodyPr>
          <a:lstStyle/>
          <a:p>
            <a:r>
              <a:rPr lang="fr-BE" sz="1800" i="1" dirty="0" err="1" smtClean="0">
                <a:solidFill>
                  <a:schemeClr val="bg2">
                    <a:lumMod val="60000"/>
                    <a:lumOff val="40000"/>
                  </a:schemeClr>
                </a:solidFill>
              </a:rPr>
              <a:t>PrestoPRIME</a:t>
            </a:r>
            <a:endParaRPr lang="en-GB" sz="1800" i="1" dirty="0" err="1" smtClean="0">
              <a:solidFill>
                <a:schemeClr val="bg2">
                  <a:lumMod val="60000"/>
                  <a:lumOff val="40000"/>
                </a:schemeClr>
              </a:solidFill>
            </a:endParaRPr>
          </a:p>
        </p:txBody>
      </p:sp>
      <p:sp>
        <p:nvSpPr>
          <p:cNvPr id="11" name="Slide Number Placeholder 10"/>
          <p:cNvSpPr>
            <a:spLocks noGrp="1"/>
          </p:cNvSpPr>
          <p:nvPr>
            <p:ph type="sldNum" sz="quarter" idx="12"/>
          </p:nvPr>
        </p:nvSpPr>
        <p:spPr/>
        <p:txBody>
          <a:bodyPr/>
          <a:lstStyle/>
          <a:p>
            <a:pPr>
              <a:defRPr/>
            </a:pPr>
            <a:fld id="{46861DAA-5BBC-4812-876F-0D7C7B9EA75C}" type="slidenum">
              <a:rPr lang="en-GB" smtClean="0"/>
              <a:pPr>
                <a:defRPr/>
              </a:pPr>
              <a:t>13</a:t>
            </a:fld>
            <a:endParaRPr lang="en-GB"/>
          </a:p>
        </p:txBody>
      </p:sp>
    </p:spTree>
    <p:extLst>
      <p:ext uri="{BB962C8B-B14F-4D97-AF65-F5344CB8AC3E}">
        <p14:creationId xmlns:p14="http://schemas.microsoft.com/office/powerpoint/2010/main" val="4273540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8229600" cy="936625"/>
          </a:xfrm>
        </p:spPr>
        <p:txBody>
          <a:bodyPr/>
          <a:lstStyle/>
          <a:p>
            <a:r>
              <a:rPr lang="fr-BE" dirty="0" smtClean="0"/>
              <a:t>Future </a:t>
            </a:r>
            <a:r>
              <a:rPr lang="fr-BE" dirty="0" err="1" smtClean="0"/>
              <a:t>Funding</a:t>
            </a:r>
            <a:r>
              <a:rPr lang="fr-BE" dirty="0" smtClean="0"/>
              <a:t> </a:t>
            </a:r>
            <a:r>
              <a:rPr lang="fr-BE" dirty="0" err="1" smtClean="0"/>
              <a:t>Opportunities</a:t>
            </a:r>
            <a:r>
              <a:rPr lang="fr-BE" dirty="0" smtClean="0"/>
              <a:t> (1)</a:t>
            </a:r>
            <a:endParaRPr lang="en-GB" dirty="0"/>
          </a:p>
        </p:txBody>
      </p:sp>
      <p:sp>
        <p:nvSpPr>
          <p:cNvPr id="3" name="Content Placeholder 2"/>
          <p:cNvSpPr>
            <a:spLocks noGrp="1"/>
          </p:cNvSpPr>
          <p:nvPr>
            <p:ph idx="1"/>
          </p:nvPr>
        </p:nvSpPr>
        <p:spPr>
          <a:xfrm>
            <a:off x="231722" y="1988840"/>
            <a:ext cx="8719864" cy="4209852"/>
          </a:xfrm>
        </p:spPr>
        <p:txBody>
          <a:bodyPr/>
          <a:lstStyle/>
          <a:p>
            <a:pPr marL="0" lvl="0" indent="0">
              <a:buNone/>
            </a:pPr>
            <a:r>
              <a:rPr lang="en-GB" b="1" dirty="0"/>
              <a:t>Horizon </a:t>
            </a:r>
            <a:r>
              <a:rPr lang="en-GB" b="1" dirty="0" smtClean="0"/>
              <a:t>2020</a:t>
            </a:r>
          </a:p>
          <a:p>
            <a:r>
              <a:rPr lang="fr-BE" b="1" dirty="0" smtClean="0"/>
              <a:t>Leadership in </a:t>
            </a:r>
            <a:r>
              <a:rPr lang="fr-BE" b="1" dirty="0" err="1" smtClean="0"/>
              <a:t>enabling</a:t>
            </a:r>
            <a:r>
              <a:rPr lang="fr-BE" b="1" dirty="0" smtClean="0"/>
              <a:t> and </a:t>
            </a:r>
            <a:r>
              <a:rPr lang="fr-BE" b="1" dirty="0" err="1" smtClean="0"/>
              <a:t>industrial</a:t>
            </a:r>
            <a:r>
              <a:rPr lang="fr-BE" b="1" dirty="0" smtClean="0"/>
              <a:t> technologies</a:t>
            </a:r>
          </a:p>
          <a:p>
            <a:pPr lvl="1">
              <a:buFont typeface="Wingdings" pitchFamily="2" charset="2"/>
              <a:buChar char="q"/>
            </a:pPr>
            <a:r>
              <a:rPr lang="fr-BE" b="0" dirty="0" smtClean="0"/>
              <a:t>Content technologies and information management: ICT for digital content and </a:t>
            </a:r>
            <a:r>
              <a:rPr lang="fr-BE" b="0" dirty="0" err="1" smtClean="0"/>
              <a:t>creativity</a:t>
            </a:r>
            <a:endParaRPr lang="fr-BE" b="0" dirty="0"/>
          </a:p>
          <a:p>
            <a:pPr marL="457200" lvl="1" indent="0">
              <a:buNone/>
            </a:pPr>
            <a:endParaRPr lang="en-GB" sz="1000" b="1" dirty="0" smtClean="0"/>
          </a:p>
          <a:p>
            <a:pPr lvl="0"/>
            <a:r>
              <a:rPr lang="en-GB" b="1" dirty="0" smtClean="0"/>
              <a:t>Societal Challenges</a:t>
            </a:r>
          </a:p>
          <a:p>
            <a:pPr lvl="1">
              <a:buFont typeface="Wingdings" pitchFamily="2" charset="2"/>
              <a:buChar char="q"/>
            </a:pPr>
            <a:r>
              <a:rPr lang="en-GB" b="0" dirty="0" smtClean="0"/>
              <a:t>activities </a:t>
            </a:r>
            <a:r>
              <a:rPr lang="en-GB" b="0" dirty="0"/>
              <a:t>enabling the </a:t>
            </a:r>
            <a:r>
              <a:rPr lang="en-GB" dirty="0"/>
              <a:t>study of European heritage, memory, identity, integration and cultural interaction, </a:t>
            </a:r>
            <a:r>
              <a:rPr lang="en-GB" b="0" dirty="0"/>
              <a:t>including its representations in cultural and scientific collections, archives and museums, to better inform and understand the present by richer interpretations of the </a:t>
            </a:r>
            <a:r>
              <a:rPr lang="en-GB" b="0" dirty="0" smtClean="0"/>
              <a:t>past</a:t>
            </a:r>
          </a:p>
          <a:p>
            <a:pPr marL="0" lvl="0" indent="0">
              <a:buNone/>
            </a:pPr>
            <a:endParaRPr lang="en-GB" sz="1000" u="sng" dirty="0" smtClean="0">
              <a:hlinkClick r:id="rId2"/>
            </a:endParaRPr>
          </a:p>
          <a:p>
            <a:pPr marL="0" lvl="0" indent="0">
              <a:buNone/>
            </a:pPr>
            <a:r>
              <a:rPr lang="en-GB" sz="1800" u="sng" dirty="0" smtClean="0">
                <a:hlinkClick r:id="rId2"/>
              </a:rPr>
              <a:t>http</a:t>
            </a:r>
            <a:r>
              <a:rPr lang="en-GB" sz="1800" u="sng" dirty="0">
                <a:hlinkClick r:id="rId2"/>
              </a:rPr>
              <a:t>://ec.europa.eu/research/horizon2020/index_en.cfm</a:t>
            </a:r>
            <a:r>
              <a:rPr lang="en-GB" sz="1800" dirty="0"/>
              <a:t>. </a:t>
            </a:r>
          </a:p>
          <a:p>
            <a:pPr lvl="0"/>
            <a:endParaRPr lang="en-GB" sz="1800"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116632"/>
            <a:ext cx="2383160" cy="1026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14</a:t>
            </a:fld>
            <a:endParaRPr lang="en-GB"/>
          </a:p>
        </p:txBody>
      </p:sp>
    </p:spTree>
    <p:extLst>
      <p:ext uri="{BB962C8B-B14F-4D97-AF65-F5344CB8AC3E}">
        <p14:creationId xmlns:p14="http://schemas.microsoft.com/office/powerpoint/2010/main" val="682278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936625"/>
          </a:xfrm>
        </p:spPr>
        <p:txBody>
          <a:bodyPr/>
          <a:lstStyle/>
          <a:p>
            <a:r>
              <a:rPr lang="en-GB" dirty="0"/>
              <a:t>Future Funding </a:t>
            </a:r>
            <a:r>
              <a:rPr lang="en-GB" dirty="0" smtClean="0"/>
              <a:t>Opportunities (2)</a:t>
            </a:r>
            <a:endParaRPr lang="en-GB" dirty="0"/>
          </a:p>
        </p:txBody>
      </p:sp>
      <p:sp>
        <p:nvSpPr>
          <p:cNvPr id="3" name="Content Placeholder 2"/>
          <p:cNvSpPr>
            <a:spLocks noGrp="1"/>
          </p:cNvSpPr>
          <p:nvPr>
            <p:ph idx="1"/>
          </p:nvPr>
        </p:nvSpPr>
        <p:spPr>
          <a:xfrm>
            <a:off x="457200" y="1916832"/>
            <a:ext cx="8229600" cy="4281860"/>
          </a:xfrm>
        </p:spPr>
        <p:txBody>
          <a:bodyPr/>
          <a:lstStyle/>
          <a:p>
            <a:pPr lvl="0"/>
            <a:r>
              <a:rPr lang="en-GB" b="1" dirty="0" smtClean="0"/>
              <a:t>Connecting </a:t>
            </a:r>
            <a:r>
              <a:rPr lang="en-GB" b="1" dirty="0"/>
              <a:t>Europe </a:t>
            </a:r>
            <a:r>
              <a:rPr lang="en-GB" b="1" dirty="0" smtClean="0"/>
              <a:t>Facility - </a:t>
            </a:r>
            <a:r>
              <a:rPr lang="en-GB" dirty="0" smtClean="0"/>
              <a:t>deployment </a:t>
            </a:r>
            <a:r>
              <a:rPr lang="en-GB" dirty="0"/>
              <a:t>of Digital Service Infrastructures (DSIs</a:t>
            </a:r>
            <a:r>
              <a:rPr lang="en-GB" dirty="0" smtClean="0"/>
              <a:t>)</a:t>
            </a:r>
          </a:p>
          <a:p>
            <a:pPr lvl="0"/>
            <a:endParaRPr lang="en-GB" sz="1000" dirty="0" smtClean="0"/>
          </a:p>
          <a:p>
            <a:pPr lvl="1">
              <a:buFont typeface="Wingdings" pitchFamily="2" charset="2"/>
              <a:buChar char="q"/>
            </a:pPr>
            <a:r>
              <a:rPr lang="en-GB" b="0" dirty="0" smtClean="0"/>
              <a:t>delivered </a:t>
            </a:r>
            <a:r>
              <a:rPr lang="en-GB" b="0" dirty="0"/>
              <a:t>electronically providing trans-European interoperable services of common interest for citizens, businesses and/or </a:t>
            </a:r>
            <a:r>
              <a:rPr lang="en-GB" b="0" dirty="0" smtClean="0"/>
              <a:t>governments</a:t>
            </a:r>
          </a:p>
          <a:p>
            <a:pPr lvl="1">
              <a:buFont typeface="Wingdings" pitchFamily="2" charset="2"/>
              <a:buChar char="q"/>
            </a:pPr>
            <a:endParaRPr lang="en-GB" b="0" dirty="0" smtClean="0"/>
          </a:p>
          <a:p>
            <a:pPr lvl="1">
              <a:buFont typeface="Wingdings" pitchFamily="2" charset="2"/>
              <a:buChar char="q"/>
            </a:pPr>
            <a:r>
              <a:rPr lang="en-GB" b="0" dirty="0" smtClean="0"/>
              <a:t>includes </a:t>
            </a:r>
            <a:r>
              <a:rPr lang="en-GB" dirty="0" smtClean="0"/>
              <a:t>cultural </a:t>
            </a:r>
            <a:r>
              <a:rPr lang="en-GB" dirty="0"/>
              <a:t>heritage </a:t>
            </a:r>
            <a:r>
              <a:rPr lang="en-GB" dirty="0" smtClean="0"/>
              <a:t>resources (Europeana)</a:t>
            </a:r>
          </a:p>
          <a:p>
            <a:pPr marL="0" lvl="0" indent="0">
              <a:buNone/>
            </a:pPr>
            <a:endParaRPr lang="fr-BE" dirty="0" smtClean="0"/>
          </a:p>
          <a:p>
            <a:pPr marL="0" lvl="0" indent="0" algn="ctr">
              <a:buNone/>
            </a:pPr>
            <a:endParaRPr lang="fr-BE" dirty="0" smtClean="0"/>
          </a:p>
          <a:p>
            <a:pPr marL="0" lvl="0" indent="0" algn="ctr">
              <a:buNone/>
            </a:pPr>
            <a:endParaRPr lang="fr-BE" dirty="0" smtClean="0"/>
          </a:p>
          <a:p>
            <a:pPr marL="0" lvl="0" indent="0">
              <a:buNone/>
            </a:pPr>
            <a:r>
              <a:rPr lang="en-GB" sz="1800" u="sng" dirty="0" smtClean="0">
                <a:hlinkClick r:id="rId3"/>
              </a:rPr>
              <a:t>https</a:t>
            </a:r>
            <a:r>
              <a:rPr lang="en-GB" sz="1800" u="sng" dirty="0">
                <a:hlinkClick r:id="rId3"/>
              </a:rPr>
              <a:t>://ec.europa.eu/digital-agenda/en/connecting-europe-facility</a:t>
            </a:r>
            <a:r>
              <a:rPr lang="en-GB" sz="1800" dirty="0"/>
              <a:t> </a:t>
            </a:r>
          </a:p>
          <a:p>
            <a:endParaRPr lang="en-GB" dirty="0"/>
          </a:p>
        </p:txBody>
      </p:sp>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1552" y="188640"/>
            <a:ext cx="827263" cy="776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95936" y="4797152"/>
            <a:ext cx="1313449" cy="98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15</a:t>
            </a:fld>
            <a:endParaRPr lang="en-GB"/>
          </a:p>
        </p:txBody>
      </p:sp>
    </p:spTree>
    <p:extLst>
      <p:ext uri="{BB962C8B-B14F-4D97-AF65-F5344CB8AC3E}">
        <p14:creationId xmlns:p14="http://schemas.microsoft.com/office/powerpoint/2010/main" val="1871165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936625"/>
          </a:xfrm>
        </p:spPr>
        <p:txBody>
          <a:bodyPr/>
          <a:lstStyle/>
          <a:p>
            <a:r>
              <a:rPr lang="en-GB" dirty="0" smtClean="0"/>
              <a:t>Cultural Heritage Resources</a:t>
            </a:r>
            <a:endParaRPr lang="en-GB" dirty="0"/>
          </a:p>
        </p:txBody>
      </p:sp>
      <p:sp>
        <p:nvSpPr>
          <p:cNvPr id="3" name="Content Placeholder 2"/>
          <p:cNvSpPr>
            <a:spLocks noGrp="1"/>
          </p:cNvSpPr>
          <p:nvPr>
            <p:ph idx="1"/>
          </p:nvPr>
        </p:nvSpPr>
        <p:spPr>
          <a:xfrm>
            <a:off x="457200" y="2060848"/>
            <a:ext cx="8229600" cy="4137844"/>
          </a:xfrm>
        </p:spPr>
        <p:txBody>
          <a:bodyPr/>
          <a:lstStyle/>
          <a:p>
            <a:r>
              <a:rPr lang="en-GB" dirty="0" smtClean="0"/>
              <a:t>Amended proposal for Telecoms Guidelines </a:t>
            </a:r>
            <a:r>
              <a:rPr lang="en-GB" dirty="0"/>
              <a:t>following European Council MFF decision </a:t>
            </a:r>
            <a:r>
              <a:rPr lang="en-GB" dirty="0" smtClean="0"/>
              <a:t>to cut CEF </a:t>
            </a:r>
            <a:r>
              <a:rPr lang="en-GB" dirty="0"/>
              <a:t>digital budget </a:t>
            </a:r>
            <a:r>
              <a:rPr lang="en-GB" dirty="0" smtClean="0"/>
              <a:t>from </a:t>
            </a:r>
            <a:r>
              <a:rPr lang="en-GB" dirty="0"/>
              <a:t>EUR 9.2 </a:t>
            </a:r>
            <a:r>
              <a:rPr lang="en-GB" dirty="0" err="1"/>
              <a:t>bn</a:t>
            </a:r>
            <a:r>
              <a:rPr lang="en-GB" dirty="0"/>
              <a:t> to EUR 1 </a:t>
            </a:r>
            <a:r>
              <a:rPr lang="en-GB" dirty="0" err="1" smtClean="0"/>
              <a:t>bn</a:t>
            </a:r>
            <a:endParaRPr lang="en-GB" dirty="0" smtClean="0"/>
          </a:p>
          <a:p>
            <a:endParaRPr lang="en-GB" dirty="0"/>
          </a:p>
          <a:p>
            <a:pPr lvl="1">
              <a:buFont typeface="Wingdings" pitchFamily="2" charset="2"/>
              <a:buChar char="q"/>
            </a:pPr>
            <a:r>
              <a:rPr lang="en-GB" b="0" dirty="0" smtClean="0"/>
              <a:t>reduces </a:t>
            </a:r>
            <a:r>
              <a:rPr lang="en-GB" b="0" dirty="0"/>
              <a:t>the number of digital service </a:t>
            </a:r>
            <a:r>
              <a:rPr lang="en-GB" b="0" dirty="0" smtClean="0"/>
              <a:t>infrastructures</a:t>
            </a:r>
          </a:p>
          <a:p>
            <a:pPr lvl="1">
              <a:buFont typeface="Wingdings" pitchFamily="2" charset="2"/>
              <a:buChar char="q"/>
            </a:pPr>
            <a:r>
              <a:rPr lang="en-GB" b="0" dirty="0" smtClean="0"/>
              <a:t>introduces priorities for eligibility for </a:t>
            </a:r>
            <a:r>
              <a:rPr lang="en-GB" b="0" dirty="0"/>
              <a:t>financial support, </a:t>
            </a:r>
          </a:p>
          <a:p>
            <a:pPr lvl="1">
              <a:buFont typeface="Wingdings" pitchFamily="2" charset="2"/>
              <a:buChar char="q"/>
            </a:pPr>
            <a:r>
              <a:rPr lang="en-GB" b="0" dirty="0" smtClean="0"/>
              <a:t>limits </a:t>
            </a:r>
            <a:r>
              <a:rPr lang="en-GB" b="0" dirty="0"/>
              <a:t>the scope of broadband support to "seed funding" for financial instrument(s)</a:t>
            </a:r>
          </a:p>
          <a:p>
            <a:endParaRPr lang="en-GB"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83951" y="117513"/>
            <a:ext cx="915756" cy="860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196752"/>
            <a:ext cx="1064274" cy="792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16</a:t>
            </a:fld>
            <a:endParaRPr lang="en-GB"/>
          </a:p>
        </p:txBody>
      </p:sp>
    </p:spTree>
    <p:extLst>
      <p:ext uri="{BB962C8B-B14F-4D97-AF65-F5344CB8AC3E}">
        <p14:creationId xmlns:p14="http://schemas.microsoft.com/office/powerpoint/2010/main" val="556681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Callout 1 4"/>
          <p:cNvSpPr/>
          <p:nvPr/>
        </p:nvSpPr>
        <p:spPr>
          <a:xfrm>
            <a:off x="7192369" y="1412776"/>
            <a:ext cx="1807338" cy="4032448"/>
          </a:xfrm>
          <a:prstGeom prst="borderCallout1">
            <a:avLst>
              <a:gd name="adj1" fmla="val 18750"/>
              <a:gd name="adj2" fmla="val -8333"/>
              <a:gd name="adj3" fmla="val 97017"/>
              <a:gd name="adj4" fmla="val -161466"/>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800" dirty="0" smtClean="0"/>
              <a:t>CEF </a:t>
            </a:r>
            <a:r>
              <a:rPr lang="fr-BE" sz="1800" dirty="0" err="1" smtClean="0"/>
              <a:t>funding</a:t>
            </a:r>
            <a:r>
              <a:rPr lang="fr-BE" sz="1800" dirty="0" smtClean="0"/>
              <a:t> </a:t>
            </a:r>
            <a:r>
              <a:rPr lang="fr-BE" sz="1800" dirty="0" err="1" smtClean="0"/>
              <a:t>needs</a:t>
            </a:r>
            <a:r>
              <a:rPr lang="fr-BE" sz="1800" dirty="0" smtClean="0"/>
              <a:t> in-</a:t>
            </a:r>
            <a:r>
              <a:rPr lang="fr-BE" sz="1800" dirty="0" err="1" smtClean="0"/>
              <a:t>creasingly</a:t>
            </a:r>
            <a:r>
              <a:rPr lang="fr-BE" sz="1800" dirty="0" smtClean="0"/>
              <a:t> to </a:t>
            </a:r>
            <a:r>
              <a:rPr lang="fr-BE" sz="1800" dirty="0" err="1" smtClean="0"/>
              <a:t>be</a:t>
            </a:r>
            <a:r>
              <a:rPr lang="fr-BE" sz="1800" dirty="0" smtClean="0"/>
              <a:t> </a:t>
            </a:r>
            <a:r>
              <a:rPr lang="fr-BE" sz="1800" dirty="0" err="1" smtClean="0"/>
              <a:t>comple-mented</a:t>
            </a:r>
            <a:r>
              <a:rPr lang="fr-BE" sz="1800" dirty="0" smtClean="0"/>
              <a:t> by </a:t>
            </a:r>
            <a:r>
              <a:rPr lang="fr-BE" sz="1800" dirty="0" err="1" smtClean="0"/>
              <a:t>other</a:t>
            </a:r>
            <a:r>
              <a:rPr lang="fr-BE" sz="1800" dirty="0" smtClean="0"/>
              <a:t> types of revenue</a:t>
            </a:r>
            <a:endParaRPr lang="en-GB" sz="1800" dirty="0"/>
          </a:p>
        </p:txBody>
      </p:sp>
      <p:sp>
        <p:nvSpPr>
          <p:cNvPr id="2" name="Title 1"/>
          <p:cNvSpPr>
            <a:spLocks noGrp="1"/>
          </p:cNvSpPr>
          <p:nvPr>
            <p:ph type="title"/>
          </p:nvPr>
        </p:nvSpPr>
        <p:spPr>
          <a:xfrm>
            <a:off x="467544" y="1124744"/>
            <a:ext cx="8229600" cy="936625"/>
          </a:xfrm>
        </p:spPr>
        <p:txBody>
          <a:bodyPr/>
          <a:lstStyle/>
          <a:p>
            <a:r>
              <a:rPr lang="en-GB" dirty="0" smtClean="0"/>
              <a:t>Cultural Heritage Resources</a:t>
            </a:r>
            <a:endParaRPr lang="en-GB" dirty="0"/>
          </a:p>
        </p:txBody>
      </p:sp>
      <p:sp>
        <p:nvSpPr>
          <p:cNvPr id="3" name="Content Placeholder 2"/>
          <p:cNvSpPr>
            <a:spLocks noGrp="1"/>
          </p:cNvSpPr>
          <p:nvPr>
            <p:ph idx="1"/>
          </p:nvPr>
        </p:nvSpPr>
        <p:spPr>
          <a:xfrm>
            <a:off x="457200" y="2060848"/>
            <a:ext cx="6735169" cy="4464496"/>
          </a:xfrm>
        </p:spPr>
        <p:txBody>
          <a:bodyPr/>
          <a:lstStyle/>
          <a:p>
            <a:r>
              <a:rPr lang="en-GB" dirty="0" smtClean="0"/>
              <a:t>Priorities</a:t>
            </a:r>
            <a:endParaRPr lang="en-GB" dirty="0"/>
          </a:p>
          <a:p>
            <a:pPr lvl="1">
              <a:buFont typeface="Wingdings" pitchFamily="2" charset="2"/>
              <a:buChar char="q"/>
            </a:pPr>
            <a:r>
              <a:rPr lang="en-GB" sz="1800" b="0" dirty="0"/>
              <a:t>1st: </a:t>
            </a:r>
            <a:r>
              <a:rPr lang="en-GB" sz="1800" b="0" dirty="0" smtClean="0"/>
              <a:t>Building </a:t>
            </a:r>
            <a:r>
              <a:rPr lang="en-GB" sz="1800" b="0" dirty="0"/>
              <a:t>block DSIs </a:t>
            </a:r>
            <a:r>
              <a:rPr lang="en-GB" sz="1800" b="0" dirty="0" smtClean="0"/>
              <a:t>(</a:t>
            </a:r>
            <a:r>
              <a:rPr lang="en-GB" sz="1800" b="0" dirty="0" err="1" smtClean="0"/>
              <a:t>eID</a:t>
            </a:r>
            <a:r>
              <a:rPr lang="en-GB" sz="1800" b="0" dirty="0" smtClean="0"/>
              <a:t>, </a:t>
            </a:r>
            <a:r>
              <a:rPr lang="en-GB" sz="1800" b="0" dirty="0" err="1" smtClean="0"/>
              <a:t>eDelivery</a:t>
            </a:r>
            <a:r>
              <a:rPr lang="en-GB" sz="1800" b="0" dirty="0" smtClean="0"/>
              <a:t>, </a:t>
            </a:r>
            <a:r>
              <a:rPr lang="en-GB" sz="1800" b="0" dirty="0" err="1" smtClean="0"/>
              <a:t>eInvoicing</a:t>
            </a:r>
            <a:r>
              <a:rPr lang="en-GB" sz="1800" b="0" dirty="0" smtClean="0"/>
              <a:t>, Cyber Security, Multilingual)</a:t>
            </a:r>
            <a:endParaRPr lang="en-GB" sz="1800" b="0" dirty="0"/>
          </a:p>
          <a:p>
            <a:pPr lvl="1">
              <a:buFont typeface="Wingdings" pitchFamily="2" charset="2"/>
              <a:buChar char="q"/>
            </a:pPr>
            <a:r>
              <a:rPr lang="en-GB" sz="1800" b="0" dirty="0" smtClean="0"/>
              <a:t>2nd</a:t>
            </a:r>
            <a:r>
              <a:rPr lang="en-GB" sz="1800" b="0" dirty="0"/>
              <a:t>: DSIs supporting specific provisions of EU  </a:t>
            </a:r>
            <a:r>
              <a:rPr lang="en-GB" sz="1800" b="0" dirty="0" smtClean="0"/>
              <a:t>legislation </a:t>
            </a:r>
            <a:r>
              <a:rPr lang="en-GB" sz="1800" b="0" dirty="0"/>
              <a:t>and using building blocks</a:t>
            </a:r>
          </a:p>
          <a:p>
            <a:pPr lvl="1">
              <a:buFont typeface="Wingdings" pitchFamily="2" charset="2"/>
              <a:buChar char="q"/>
            </a:pPr>
            <a:r>
              <a:rPr lang="en-GB" sz="1800" b="0" dirty="0"/>
              <a:t>3rd: Any other DSI </a:t>
            </a:r>
            <a:r>
              <a:rPr lang="en-GB" sz="1800" b="0" dirty="0" smtClean="0"/>
              <a:t>(</a:t>
            </a:r>
            <a:r>
              <a:rPr lang="en-GB" sz="1800" b="0" dirty="0" err="1" smtClean="0"/>
              <a:t>i.a</a:t>
            </a:r>
            <a:r>
              <a:rPr lang="en-GB" sz="1800" b="0" dirty="0" smtClean="0"/>
              <a:t>. CH resources/Europeana</a:t>
            </a:r>
            <a:r>
              <a:rPr lang="en-GB" sz="1800" b="0" dirty="0"/>
              <a:t>)</a:t>
            </a:r>
          </a:p>
          <a:p>
            <a:endParaRPr lang="en-GB" sz="1800" dirty="0"/>
          </a:p>
          <a:p>
            <a:r>
              <a:rPr lang="en-GB" dirty="0"/>
              <a:t>Requirements for </a:t>
            </a:r>
            <a:r>
              <a:rPr lang="en-GB" dirty="0" smtClean="0"/>
              <a:t>DSIs</a:t>
            </a:r>
            <a:endParaRPr lang="en-GB" dirty="0"/>
          </a:p>
          <a:p>
            <a:pPr lvl="1">
              <a:buFont typeface="Wingdings" pitchFamily="2" charset="2"/>
              <a:buChar char="q"/>
            </a:pPr>
            <a:r>
              <a:rPr lang="en-GB" sz="1800" b="0" dirty="0"/>
              <a:t>be mature, i.e. ready for deployment</a:t>
            </a:r>
          </a:p>
          <a:p>
            <a:pPr lvl="1">
              <a:buFont typeface="Wingdings" pitchFamily="2" charset="2"/>
              <a:buChar char="q"/>
            </a:pPr>
            <a:r>
              <a:rPr lang="en-GB" sz="1800" b="0" dirty="0" smtClean="0"/>
              <a:t>Long-term </a:t>
            </a:r>
            <a:r>
              <a:rPr lang="en-GB" sz="1800" b="0" dirty="0"/>
              <a:t>sustainability</a:t>
            </a:r>
          </a:p>
          <a:p>
            <a:pPr lvl="1">
              <a:buFont typeface="Wingdings" pitchFamily="2" charset="2"/>
              <a:buChar char="q"/>
            </a:pPr>
            <a:r>
              <a:rPr lang="en-GB" sz="1800" b="0" dirty="0"/>
              <a:t>contribute to </a:t>
            </a:r>
            <a:r>
              <a:rPr lang="en-GB" sz="1800" b="0" dirty="0" smtClean="0"/>
              <a:t>achievement of single market</a:t>
            </a:r>
            <a:endParaRPr lang="en-GB" sz="1800" b="0" dirty="0"/>
          </a:p>
          <a:p>
            <a:pPr lvl="1">
              <a:buFont typeface="Wingdings" pitchFamily="2" charset="2"/>
              <a:buChar char="q"/>
            </a:pPr>
            <a:r>
              <a:rPr lang="en-GB" sz="1800" b="0" dirty="0"/>
              <a:t>comply with agreed standards and </a:t>
            </a:r>
            <a:r>
              <a:rPr lang="en-GB" sz="1800" b="0" dirty="0" smtClean="0"/>
              <a:t>specifications, reuse </a:t>
            </a:r>
            <a:r>
              <a:rPr lang="en-GB" sz="1800" b="0" dirty="0"/>
              <a:t>existing solutions</a:t>
            </a:r>
          </a:p>
          <a:p>
            <a:endParaRPr lang="en-GB"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3951" y="117513"/>
            <a:ext cx="915756" cy="860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7555" y="1438510"/>
            <a:ext cx="1064274" cy="792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pPr>
              <a:defRPr/>
            </a:pPr>
            <a:fld id="{46861DAA-5BBC-4812-876F-0D7C7B9EA75C}" type="slidenum">
              <a:rPr lang="en-GB" smtClean="0"/>
              <a:pPr>
                <a:defRPr/>
              </a:pPr>
              <a:t>17</a:t>
            </a:fld>
            <a:endParaRPr lang="en-GB"/>
          </a:p>
        </p:txBody>
      </p:sp>
    </p:spTree>
    <p:extLst>
      <p:ext uri="{BB962C8B-B14F-4D97-AF65-F5344CB8AC3E}">
        <p14:creationId xmlns:p14="http://schemas.microsoft.com/office/powerpoint/2010/main" val="3037701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268760"/>
            <a:ext cx="8229600" cy="936625"/>
          </a:xfrm>
        </p:spPr>
        <p:txBody>
          <a:bodyPr/>
          <a:lstStyle/>
          <a:p>
            <a:r>
              <a:rPr lang="fr-BE" dirty="0" smtClean="0"/>
              <a:t>Future </a:t>
            </a:r>
            <a:r>
              <a:rPr lang="fr-BE" dirty="0" err="1" smtClean="0"/>
              <a:t>Funding</a:t>
            </a:r>
            <a:r>
              <a:rPr lang="fr-BE" dirty="0" smtClean="0"/>
              <a:t> </a:t>
            </a:r>
            <a:r>
              <a:rPr lang="fr-BE" dirty="0" err="1" smtClean="0"/>
              <a:t>Opportunities</a:t>
            </a:r>
            <a:r>
              <a:rPr lang="fr-BE" dirty="0" smtClean="0"/>
              <a:t> (3)</a:t>
            </a:r>
            <a:endParaRPr lang="en-GB" dirty="0"/>
          </a:p>
        </p:txBody>
      </p:sp>
      <p:sp>
        <p:nvSpPr>
          <p:cNvPr id="3" name="Content Placeholder 2"/>
          <p:cNvSpPr>
            <a:spLocks noGrp="1"/>
          </p:cNvSpPr>
          <p:nvPr>
            <p:ph idx="1"/>
          </p:nvPr>
        </p:nvSpPr>
        <p:spPr>
          <a:xfrm>
            <a:off x="457200" y="2348880"/>
            <a:ext cx="8229600" cy="3849812"/>
          </a:xfrm>
        </p:spPr>
        <p:txBody>
          <a:bodyPr/>
          <a:lstStyle/>
          <a:p>
            <a:r>
              <a:rPr lang="en-GB" b="1" dirty="0"/>
              <a:t>Creative Europe</a:t>
            </a:r>
            <a:r>
              <a:rPr lang="en-GB" dirty="0"/>
              <a:t> (</a:t>
            </a:r>
            <a:r>
              <a:rPr lang="en-GB" u="sng" dirty="0">
                <a:hlinkClick r:id="rId3"/>
              </a:rPr>
              <a:t>http://ec.europa.eu/culture/creative-europe</a:t>
            </a:r>
            <a:r>
              <a:rPr lang="en-GB" u="sng" dirty="0" smtClean="0">
                <a:hlinkClick r:id="rId3"/>
              </a:rPr>
              <a:t>/</a:t>
            </a:r>
            <a:r>
              <a:rPr lang="en-GB" dirty="0" smtClean="0"/>
              <a:t>)</a:t>
            </a:r>
          </a:p>
          <a:p>
            <a:pPr lvl="1">
              <a:buFont typeface="Wingdings" pitchFamily="2" charset="2"/>
              <a:buChar char="q"/>
            </a:pPr>
            <a:endParaRPr lang="en-GB" b="0" dirty="0" smtClean="0"/>
          </a:p>
          <a:p>
            <a:pPr lvl="1">
              <a:buFont typeface="Wingdings" pitchFamily="2" charset="2"/>
              <a:buChar char="q"/>
            </a:pPr>
            <a:r>
              <a:rPr lang="en-GB" b="0" dirty="0" smtClean="0"/>
              <a:t>designed </a:t>
            </a:r>
            <a:r>
              <a:rPr lang="en-GB" b="0" dirty="0"/>
              <a:t>to help the cultural and creative sectors to seize the opportunities of the ‘digital age’ and globalisation</a:t>
            </a:r>
          </a:p>
        </p:txBody>
      </p:sp>
      <p:sp>
        <p:nvSpPr>
          <p:cNvPr id="5" name="Up Arrow Callout 4"/>
          <p:cNvSpPr/>
          <p:nvPr/>
        </p:nvSpPr>
        <p:spPr>
          <a:xfrm>
            <a:off x="539552" y="4365104"/>
            <a:ext cx="8208912" cy="2088232"/>
          </a:xfrm>
          <a:prstGeom prst="upArrowCallout">
            <a:avLst>
              <a:gd name="adj1" fmla="val 25000"/>
              <a:gd name="adj2" fmla="val 59136"/>
              <a:gd name="adj3" fmla="val 27825"/>
              <a:gd name="adj4" fmla="val 64977"/>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dirty="0" smtClean="0"/>
              <a:t>All new funding programmes currently </a:t>
            </a:r>
            <a:r>
              <a:rPr lang="en-GB" sz="1800" dirty="0"/>
              <a:t>in the legislative </a:t>
            </a:r>
            <a:r>
              <a:rPr lang="en-GB" sz="1800" dirty="0" smtClean="0"/>
              <a:t>procedure – adoption expected by </a:t>
            </a:r>
            <a:r>
              <a:rPr lang="en-GB" sz="1800" dirty="0"/>
              <a:t>autumn this </a:t>
            </a:r>
            <a:r>
              <a:rPr lang="en-GB" sz="1800" dirty="0" smtClean="0"/>
              <a:t>year</a:t>
            </a:r>
            <a:endParaRPr lang="en-GB" sz="1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188640"/>
            <a:ext cx="2758289"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pPr>
              <a:defRPr/>
            </a:pPr>
            <a:fld id="{46861DAA-5BBC-4812-876F-0D7C7B9EA75C}" type="slidenum">
              <a:rPr lang="en-GB" smtClean="0"/>
              <a:pPr>
                <a:defRPr/>
              </a:pPr>
              <a:t>18</a:t>
            </a:fld>
            <a:endParaRPr lang="en-GB"/>
          </a:p>
        </p:txBody>
      </p:sp>
    </p:spTree>
    <p:extLst>
      <p:ext uri="{BB962C8B-B14F-4D97-AF65-F5344CB8AC3E}">
        <p14:creationId xmlns:p14="http://schemas.microsoft.com/office/powerpoint/2010/main" val="2027762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Future </a:t>
            </a:r>
            <a:r>
              <a:rPr lang="fr-BE" dirty="0" err="1"/>
              <a:t>F</a:t>
            </a:r>
            <a:r>
              <a:rPr lang="fr-BE" dirty="0" err="1" smtClean="0"/>
              <a:t>unding</a:t>
            </a:r>
            <a:r>
              <a:rPr lang="fr-BE" dirty="0" smtClean="0"/>
              <a:t> </a:t>
            </a:r>
            <a:r>
              <a:rPr lang="fr-BE" dirty="0" err="1" smtClean="0"/>
              <a:t>Opportunities</a:t>
            </a:r>
            <a:r>
              <a:rPr lang="fr-BE" dirty="0" smtClean="0"/>
              <a:t> (4)</a:t>
            </a:r>
            <a:endParaRPr lang="en-GB"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19</a:t>
            </a:fld>
            <a:endParaRPr lang="en-GB"/>
          </a:p>
        </p:txBody>
      </p:sp>
      <p:sp>
        <p:nvSpPr>
          <p:cNvPr id="4" name="Content Placeholder 3"/>
          <p:cNvSpPr>
            <a:spLocks noGrp="1"/>
          </p:cNvSpPr>
          <p:nvPr>
            <p:ph idx="1"/>
          </p:nvPr>
        </p:nvSpPr>
        <p:spPr/>
        <p:txBody>
          <a:bodyPr/>
          <a:lstStyle/>
          <a:p>
            <a:r>
              <a:rPr lang="en-GB" b="1" dirty="0"/>
              <a:t>Structural </a:t>
            </a:r>
            <a:r>
              <a:rPr lang="en-GB" b="1" dirty="0" smtClean="0"/>
              <a:t>Funds</a:t>
            </a:r>
            <a:endParaRPr lang="en-GB" b="1" dirty="0"/>
          </a:p>
          <a:p>
            <a:r>
              <a:rPr lang="en-GB" u="sng" dirty="0" smtClean="0">
                <a:hlinkClick r:id="rId2"/>
              </a:rPr>
              <a:t>http</a:t>
            </a:r>
            <a:r>
              <a:rPr lang="en-GB" u="sng" dirty="0">
                <a:hlinkClick r:id="rId2"/>
              </a:rPr>
              <a:t>://ec.europa.eu/regional_policy/index_en.cfm</a:t>
            </a:r>
            <a:r>
              <a:rPr lang="en-GB" dirty="0"/>
              <a:t> </a:t>
            </a:r>
          </a:p>
          <a:p>
            <a:pPr lvl="0"/>
            <a:r>
              <a:rPr lang="en-GB" dirty="0" smtClean="0"/>
              <a:t>Research </a:t>
            </a:r>
            <a:r>
              <a:rPr lang="en-GB" dirty="0"/>
              <a:t>and innovation strategies for smart specialisation (RIS3) </a:t>
            </a:r>
            <a:r>
              <a:rPr lang="en-GB" b="1" dirty="0" smtClean="0"/>
              <a:t>cover </a:t>
            </a:r>
            <a:r>
              <a:rPr lang="en-GB" b="1" dirty="0"/>
              <a:t>co-financing of digitisation </a:t>
            </a:r>
            <a:r>
              <a:rPr lang="en-GB" b="1" dirty="0" smtClean="0"/>
              <a:t>activities</a:t>
            </a:r>
            <a:endParaRPr lang="en-GB" b="1" dirty="0"/>
          </a:p>
          <a:p>
            <a:pPr lvl="0"/>
            <a:r>
              <a:rPr lang="en-GB" dirty="0"/>
              <a:t>Draft Partnership Agreements (PA</a:t>
            </a:r>
            <a:r>
              <a:rPr lang="en-GB" dirty="0" smtClean="0"/>
              <a:t>): MS to submit </a:t>
            </a:r>
            <a:r>
              <a:rPr lang="en-GB" dirty="0"/>
              <a:t>to the </a:t>
            </a:r>
            <a:r>
              <a:rPr lang="en-GB" dirty="0" smtClean="0"/>
              <a:t>EC by 09/2013</a:t>
            </a:r>
            <a:endParaRPr lang="en-GB" dirty="0"/>
          </a:p>
          <a:p>
            <a:pPr lvl="0"/>
            <a:r>
              <a:rPr lang="en-GB" dirty="0"/>
              <a:t>Operational Programmes at national/regional level (OP) in September-December 2013</a:t>
            </a:r>
          </a:p>
          <a:p>
            <a:pPr marL="0" indent="0">
              <a:buNone/>
            </a:pPr>
            <a:r>
              <a:rPr lang="en-GB" dirty="0"/>
              <a:t> </a:t>
            </a:r>
          </a:p>
          <a:p>
            <a:endParaRPr lang="en-GB" dirty="0"/>
          </a:p>
        </p:txBody>
      </p:sp>
    </p:spTree>
    <p:extLst>
      <p:ext uri="{BB962C8B-B14F-4D97-AF65-F5344CB8AC3E}">
        <p14:creationId xmlns:p14="http://schemas.microsoft.com/office/powerpoint/2010/main" val="745551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8229600" cy="5184576"/>
          </a:xfrm>
        </p:spPr>
        <p:txBody>
          <a:bodyPr/>
          <a:lstStyle/>
          <a:p>
            <a:pPr marL="0" indent="0" algn="ctr">
              <a:buNone/>
            </a:pPr>
            <a:r>
              <a:rPr lang="en-GB" sz="3200" dirty="0">
                <a:solidFill>
                  <a:schemeClr val="bg1">
                    <a:lumMod val="75000"/>
                  </a:schemeClr>
                </a:solidFill>
              </a:rPr>
              <a:t>“</a:t>
            </a:r>
            <a:r>
              <a:rPr lang="en-GB" sz="3200" i="1" dirty="0">
                <a:solidFill>
                  <a:schemeClr val="bg1">
                    <a:lumMod val="75000"/>
                  </a:schemeClr>
                </a:solidFill>
              </a:rPr>
              <a:t>Cultural institutions provide the glue that binds communities </a:t>
            </a:r>
            <a:r>
              <a:rPr lang="en-GB" sz="3200" i="1" dirty="0" smtClean="0">
                <a:solidFill>
                  <a:schemeClr val="bg1">
                    <a:lumMod val="75000"/>
                  </a:schemeClr>
                </a:solidFill>
              </a:rPr>
              <a:t>together. </a:t>
            </a:r>
            <a:r>
              <a:rPr lang="en-GB" sz="3200" i="1" dirty="0" smtClean="0"/>
              <a:t>Culture </a:t>
            </a:r>
            <a:r>
              <a:rPr lang="en-GB" sz="3200" i="1" dirty="0"/>
              <a:t>attracts people </a:t>
            </a:r>
            <a:r>
              <a:rPr lang="en-GB" sz="3200" i="1" dirty="0" smtClean="0"/>
              <a:t>to a place … and </a:t>
            </a:r>
            <a:r>
              <a:rPr lang="en-GB" sz="3200" i="1" dirty="0"/>
              <a:t>creates an environment in </a:t>
            </a:r>
            <a:r>
              <a:rPr lang="en-GB" sz="3200" i="1" dirty="0" smtClean="0"/>
              <a:t>which other </a:t>
            </a:r>
            <a:r>
              <a:rPr lang="en-GB" sz="3200" i="1" dirty="0"/>
              <a:t>industries, goods and services can grow</a:t>
            </a:r>
            <a:r>
              <a:rPr lang="en-GB" sz="3200" i="1" dirty="0" smtClean="0"/>
              <a:t>.</a:t>
            </a:r>
            <a:r>
              <a:rPr lang="en-GB" sz="3200" dirty="0" smtClean="0"/>
              <a:t>”</a:t>
            </a:r>
          </a:p>
          <a:p>
            <a:pPr marL="0" indent="0" algn="ctr">
              <a:buNone/>
            </a:pPr>
            <a:endParaRPr lang="en-GB" sz="3200" dirty="0" smtClean="0"/>
          </a:p>
          <a:p>
            <a:pPr marL="0" indent="0" algn="ctr">
              <a:buNone/>
            </a:pPr>
            <a:endParaRPr lang="fr-BE" sz="2800" dirty="0"/>
          </a:p>
          <a:p>
            <a:pPr marL="0" indent="0" algn="ctr">
              <a:buNone/>
            </a:pPr>
            <a:endParaRPr lang="fr-BE" sz="2800" dirty="0"/>
          </a:p>
          <a:p>
            <a:pPr marL="0" indent="0" algn="ctr">
              <a:buNone/>
            </a:pPr>
            <a:r>
              <a:rPr lang="en-GB" sz="1000" dirty="0" smtClean="0"/>
              <a:t>NMDC</a:t>
            </a:r>
            <a:r>
              <a:rPr lang="en-GB" sz="1000" dirty="0"/>
              <a:t>, ‘ Values and Vision: The Contribution of Culture’ (2006):</a:t>
            </a:r>
          </a:p>
          <a:p>
            <a:pPr marL="0" indent="0" algn="ctr">
              <a:buNone/>
            </a:pPr>
            <a:r>
              <a:rPr lang="en-GB" sz="1000" dirty="0">
                <a:hlinkClick r:id="rId2"/>
              </a:rPr>
              <a:t>http://</a:t>
            </a:r>
            <a:r>
              <a:rPr lang="en-GB" sz="1000" dirty="0" smtClean="0">
                <a:hlinkClick r:id="rId2"/>
              </a:rPr>
              <a:t>www.nationalmuseums.org.uk/media/documents/publications/values_and_vision.pdf</a:t>
            </a:r>
            <a:r>
              <a:rPr lang="en-GB" sz="1000" dirty="0" smtClean="0"/>
              <a:t> </a:t>
            </a:r>
            <a:endParaRPr lang="en-GB" sz="1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68038">
            <a:off x="2352452" y="4363471"/>
            <a:ext cx="4272136"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46861DAA-5BBC-4812-876F-0D7C7B9EA75C}" type="slidenum">
              <a:rPr lang="en-GB" smtClean="0"/>
              <a:pPr>
                <a:defRPr/>
              </a:pPr>
              <a:t>2</a:t>
            </a:fld>
            <a:endParaRPr lang="en-GB"/>
          </a:p>
        </p:txBody>
      </p:sp>
    </p:spTree>
    <p:extLst>
      <p:ext uri="{BB962C8B-B14F-4D97-AF65-F5344CB8AC3E}">
        <p14:creationId xmlns:p14="http://schemas.microsoft.com/office/powerpoint/2010/main" val="3058379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Digital culture: Challenges</a:t>
            </a:r>
            <a:endParaRPr lang="en-GB"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2636912"/>
            <a:ext cx="3052167" cy="304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20</a:t>
            </a:fld>
            <a:endParaRPr lang="en-GB"/>
          </a:p>
        </p:txBody>
      </p:sp>
    </p:spTree>
    <p:extLst>
      <p:ext uri="{BB962C8B-B14F-4D97-AF65-F5344CB8AC3E}">
        <p14:creationId xmlns:p14="http://schemas.microsoft.com/office/powerpoint/2010/main" val="2735110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8568952" cy="936625"/>
          </a:xfrm>
        </p:spPr>
        <p:txBody>
          <a:bodyPr/>
          <a:lstStyle/>
          <a:p>
            <a:r>
              <a:rPr lang="fr-BE" dirty="0" smtClean="0"/>
              <a:t>ENUMERATE </a:t>
            </a:r>
            <a:r>
              <a:rPr lang="fr-BE" dirty="0" err="1" smtClean="0"/>
              <a:t>core</a:t>
            </a:r>
            <a:r>
              <a:rPr lang="fr-BE" dirty="0" smtClean="0"/>
              <a:t> </a:t>
            </a:r>
            <a:r>
              <a:rPr lang="fr-BE" dirty="0" err="1" smtClean="0"/>
              <a:t>survey</a:t>
            </a:r>
            <a:r>
              <a:rPr lang="fr-BE" dirty="0" smtClean="0"/>
              <a:t>: </a:t>
            </a:r>
            <a:r>
              <a:rPr lang="fr-BE" dirty="0" err="1" smtClean="0"/>
              <a:t>some</a:t>
            </a:r>
            <a:r>
              <a:rPr lang="fr-BE" dirty="0" smtClean="0"/>
              <a:t> </a:t>
            </a:r>
            <a:r>
              <a:rPr lang="fr-BE" dirty="0" err="1" smtClean="0"/>
              <a:t>results</a:t>
            </a:r>
            <a:endParaRPr lang="en-GB" dirty="0"/>
          </a:p>
        </p:txBody>
      </p:sp>
      <p:sp>
        <p:nvSpPr>
          <p:cNvPr id="3" name="Content Placeholder 2"/>
          <p:cNvSpPr>
            <a:spLocks noGrp="1"/>
          </p:cNvSpPr>
          <p:nvPr>
            <p:ph idx="1"/>
          </p:nvPr>
        </p:nvSpPr>
        <p:spPr>
          <a:xfrm>
            <a:off x="457200" y="2060848"/>
            <a:ext cx="8229600" cy="4137844"/>
          </a:xfrm>
        </p:spPr>
        <p:txBody>
          <a:bodyPr/>
          <a:lstStyle/>
          <a:p>
            <a:pPr>
              <a:buFont typeface="Arial"/>
              <a:buChar char="•"/>
            </a:pPr>
            <a:r>
              <a:rPr lang="en-GB" sz="2200" b="1" dirty="0" smtClean="0">
                <a:solidFill>
                  <a:srgbClr val="BA4A4D"/>
                </a:solidFill>
              </a:rPr>
              <a:t>~83</a:t>
            </a:r>
            <a:r>
              <a:rPr lang="en-GB" sz="2200" b="1" dirty="0">
                <a:solidFill>
                  <a:srgbClr val="BA4A4D"/>
                </a:solidFill>
              </a:rPr>
              <a:t>%</a:t>
            </a:r>
            <a:r>
              <a:rPr lang="en-GB" sz="2200" dirty="0"/>
              <a:t> of cultural heritage institutions have a digital collection;</a:t>
            </a:r>
          </a:p>
          <a:p>
            <a:pPr>
              <a:buFont typeface="Arial"/>
              <a:buChar char="•"/>
            </a:pPr>
            <a:r>
              <a:rPr lang="en-GB" sz="2200" b="1" dirty="0" smtClean="0">
                <a:solidFill>
                  <a:srgbClr val="BA4A4D"/>
                </a:solidFill>
              </a:rPr>
              <a:t>~20</a:t>
            </a:r>
            <a:r>
              <a:rPr lang="en-GB" sz="2200" b="1" dirty="0">
                <a:solidFill>
                  <a:srgbClr val="BA4A4D"/>
                </a:solidFill>
              </a:rPr>
              <a:t>%</a:t>
            </a:r>
            <a:r>
              <a:rPr lang="en-GB" sz="2200" dirty="0"/>
              <a:t> of all collections have been digitised and ~57% still needs to be digitised (for 23% of collections over all there is no need to digitise</a:t>
            </a:r>
            <a:r>
              <a:rPr lang="en-GB" sz="2200" dirty="0" smtClean="0"/>
              <a:t>);</a:t>
            </a:r>
          </a:p>
          <a:p>
            <a:pPr>
              <a:buFont typeface="Arial"/>
              <a:buChar char="•"/>
            </a:pPr>
            <a:r>
              <a:rPr lang="en-GB" sz="2200" b="1" dirty="0" smtClean="0">
                <a:solidFill>
                  <a:srgbClr val="BA4A4D"/>
                </a:solidFill>
              </a:rPr>
              <a:t>~</a:t>
            </a:r>
            <a:r>
              <a:rPr lang="fr-BE" sz="2200" b="1" dirty="0" smtClean="0">
                <a:solidFill>
                  <a:srgbClr val="BA4A4D"/>
                </a:solidFill>
              </a:rPr>
              <a:t>31%</a:t>
            </a:r>
            <a:r>
              <a:rPr lang="fr-BE" sz="2200" dirty="0" smtClean="0"/>
              <a:t> of the institutions have a </a:t>
            </a:r>
            <a:r>
              <a:rPr lang="fr-BE" sz="2200" dirty="0" err="1" smtClean="0"/>
              <a:t>policy</a:t>
            </a:r>
            <a:r>
              <a:rPr lang="fr-BE" sz="2200" dirty="0" smtClean="0"/>
              <a:t> on the use of </a:t>
            </a:r>
            <a:r>
              <a:rPr lang="fr-BE" sz="2200" dirty="0" err="1" smtClean="0"/>
              <a:t>their</a:t>
            </a:r>
            <a:r>
              <a:rPr lang="fr-BE" sz="2200" dirty="0" smtClean="0"/>
              <a:t> digital collections (figures </a:t>
            </a:r>
            <a:r>
              <a:rPr lang="fr-BE" sz="2200" dirty="0" err="1" smtClean="0"/>
              <a:t>vary</a:t>
            </a:r>
            <a:r>
              <a:rPr lang="fr-BE" sz="2200" dirty="0" smtClean="0"/>
              <a:t> </a:t>
            </a:r>
            <a:r>
              <a:rPr lang="fr-BE" sz="2200" dirty="0" err="1" smtClean="0"/>
              <a:t>from</a:t>
            </a:r>
            <a:r>
              <a:rPr lang="fr-BE" sz="2200" dirty="0" smtClean="0"/>
              <a:t> 60% for national libraires to 22% for </a:t>
            </a:r>
            <a:r>
              <a:rPr lang="fr-BE" sz="2200" dirty="0" err="1" smtClean="0"/>
              <a:t>archeology</a:t>
            </a:r>
            <a:r>
              <a:rPr lang="fr-BE" sz="2200" dirty="0" smtClean="0"/>
              <a:t> </a:t>
            </a:r>
            <a:r>
              <a:rPr lang="fr-BE" sz="2200" dirty="0" err="1" smtClean="0"/>
              <a:t>museums</a:t>
            </a:r>
            <a:r>
              <a:rPr lang="fr-BE" sz="2200" dirty="0" smtClean="0"/>
              <a:t>)</a:t>
            </a:r>
          </a:p>
          <a:p>
            <a:pPr marL="0" indent="0">
              <a:buNone/>
            </a:pPr>
            <a:endParaRPr lang="en-GB" sz="2200" b="1" dirty="0" smtClean="0">
              <a:solidFill>
                <a:srgbClr val="C00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4108" y="260648"/>
            <a:ext cx="1800200" cy="1066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21</a:t>
            </a:fld>
            <a:endParaRPr lang="en-GB"/>
          </a:p>
        </p:txBody>
      </p:sp>
      <p:sp>
        <p:nvSpPr>
          <p:cNvPr id="6" name="Rectangle 5"/>
          <p:cNvSpPr/>
          <p:nvPr/>
        </p:nvSpPr>
        <p:spPr>
          <a:xfrm>
            <a:off x="1111290" y="5157192"/>
            <a:ext cx="7128792" cy="1296144"/>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dirty="0"/>
              <a:t>On average 42% of all institutions monitor the use of the </a:t>
            </a:r>
            <a:r>
              <a:rPr lang="en-GB" sz="1800" dirty="0" smtClean="0"/>
              <a:t>collection: Most </a:t>
            </a:r>
            <a:r>
              <a:rPr lang="en-GB" sz="1800" dirty="0"/>
              <a:t>libraries </a:t>
            </a:r>
            <a:r>
              <a:rPr lang="en-GB" sz="1800" dirty="0" smtClean="0"/>
              <a:t>do, but only </a:t>
            </a:r>
            <a:r>
              <a:rPr lang="en-GB" sz="1800" dirty="0"/>
              <a:t>about a third of the </a:t>
            </a:r>
            <a:r>
              <a:rPr lang="en-GB" sz="1800" dirty="0" smtClean="0"/>
              <a:t>museums. </a:t>
            </a:r>
            <a:endParaRPr lang="en-GB" sz="1800" b="0" dirty="0"/>
          </a:p>
        </p:txBody>
      </p:sp>
    </p:spTree>
    <p:extLst>
      <p:ext uri="{BB962C8B-B14F-4D97-AF65-F5344CB8AC3E}">
        <p14:creationId xmlns:p14="http://schemas.microsoft.com/office/powerpoint/2010/main" val="3610483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936625"/>
          </a:xfrm>
        </p:spPr>
        <p:txBody>
          <a:bodyPr/>
          <a:lstStyle/>
          <a:p>
            <a:r>
              <a:rPr lang="fr-BE" smtClean="0"/>
              <a:t>Challenges (1)</a:t>
            </a:r>
            <a:endParaRPr lang="en-GB" dirty="0"/>
          </a:p>
        </p:txBody>
      </p:sp>
      <p:sp>
        <p:nvSpPr>
          <p:cNvPr id="3" name="Content Placeholder 2"/>
          <p:cNvSpPr>
            <a:spLocks noGrp="1"/>
          </p:cNvSpPr>
          <p:nvPr>
            <p:ph idx="1"/>
          </p:nvPr>
        </p:nvSpPr>
        <p:spPr>
          <a:xfrm>
            <a:off x="395536" y="2132856"/>
            <a:ext cx="8229600" cy="4065836"/>
          </a:xfrm>
        </p:spPr>
        <p:txBody>
          <a:bodyPr/>
          <a:lstStyle/>
          <a:p>
            <a:r>
              <a:rPr lang="fr-BE" dirty="0" err="1" smtClean="0"/>
              <a:t>Embrace</a:t>
            </a:r>
            <a:r>
              <a:rPr lang="fr-BE" dirty="0" smtClean="0"/>
              <a:t> </a:t>
            </a:r>
            <a:r>
              <a:rPr lang="fr-BE" dirty="0" err="1" smtClean="0"/>
              <a:t>digitisation</a:t>
            </a:r>
            <a:r>
              <a:rPr lang="fr-BE" dirty="0" smtClean="0"/>
              <a:t>, online </a:t>
            </a:r>
            <a:r>
              <a:rPr lang="fr-BE" dirty="0" err="1" smtClean="0"/>
              <a:t>presence</a:t>
            </a:r>
            <a:r>
              <a:rPr lang="fr-BE" dirty="0" smtClean="0"/>
              <a:t> and digital media to </a:t>
            </a:r>
            <a:r>
              <a:rPr lang="fr-BE" dirty="0" err="1" smtClean="0"/>
              <a:t>give</a:t>
            </a:r>
            <a:r>
              <a:rPr lang="fr-BE" dirty="0" smtClean="0"/>
              <a:t> </a:t>
            </a:r>
            <a:r>
              <a:rPr lang="fr-BE" dirty="0" err="1" smtClean="0"/>
              <a:t>additional</a:t>
            </a:r>
            <a:r>
              <a:rPr lang="fr-BE" dirty="0" smtClean="0"/>
              <a:t> </a:t>
            </a:r>
            <a:r>
              <a:rPr lang="fr-BE" dirty="0" err="1" smtClean="0"/>
              <a:t>impetus</a:t>
            </a:r>
            <a:r>
              <a:rPr lang="fr-BE" dirty="0" smtClean="0"/>
              <a:t> to original mission and </a:t>
            </a:r>
            <a:r>
              <a:rPr lang="fr-BE" dirty="0" err="1" smtClean="0"/>
              <a:t>purpose</a:t>
            </a:r>
            <a:endParaRPr lang="fr-BE" dirty="0" smtClean="0"/>
          </a:p>
          <a:p>
            <a:endParaRPr lang="fr-BE" sz="1000" dirty="0" smtClean="0"/>
          </a:p>
          <a:p>
            <a:pPr lvl="0"/>
            <a:r>
              <a:rPr lang="fr-BE" dirty="0" err="1" smtClean="0"/>
              <a:t>Allow</a:t>
            </a:r>
            <a:r>
              <a:rPr lang="fr-BE" dirty="0" smtClean="0"/>
              <a:t>/</a:t>
            </a:r>
            <a:r>
              <a:rPr lang="fr-BE" dirty="0" err="1" smtClean="0"/>
              <a:t>enable</a:t>
            </a:r>
            <a:r>
              <a:rPr lang="fr-BE" dirty="0" smtClean="0"/>
              <a:t> </a:t>
            </a:r>
            <a:r>
              <a:rPr lang="fr-BE" dirty="0" err="1"/>
              <a:t>re-use</a:t>
            </a:r>
            <a:r>
              <a:rPr lang="fr-BE" dirty="0"/>
              <a:t> for </a:t>
            </a:r>
            <a:r>
              <a:rPr lang="fr-BE" dirty="0" err="1"/>
              <a:t>innovative</a:t>
            </a:r>
            <a:r>
              <a:rPr lang="fr-BE" dirty="0"/>
              <a:t> </a:t>
            </a:r>
            <a:r>
              <a:rPr lang="fr-BE" dirty="0" err="1" smtClean="0"/>
              <a:t>products</a:t>
            </a:r>
            <a:r>
              <a:rPr lang="fr-BE" dirty="0" smtClean="0"/>
              <a:t>/services</a:t>
            </a:r>
            <a:endParaRPr lang="en-GB" dirty="0"/>
          </a:p>
          <a:p>
            <a:pPr marL="0" indent="0">
              <a:buNone/>
            </a:pPr>
            <a:endParaRPr lang="fr-BE" sz="1050" dirty="0"/>
          </a:p>
          <a:p>
            <a:r>
              <a:rPr lang="fr-BE" dirty="0" err="1" smtClean="0"/>
              <a:t>Adapt</a:t>
            </a:r>
            <a:r>
              <a:rPr lang="fr-BE" dirty="0" smtClean="0"/>
              <a:t> organisation to digital </a:t>
            </a:r>
            <a:r>
              <a:rPr lang="fr-BE" dirty="0" err="1" smtClean="0"/>
              <a:t>environment</a:t>
            </a:r>
            <a:r>
              <a:rPr lang="fr-BE" dirty="0" smtClean="0"/>
              <a:t> and </a:t>
            </a:r>
            <a:r>
              <a:rPr lang="fr-BE" dirty="0" err="1" smtClean="0"/>
              <a:t>keep</a:t>
            </a:r>
            <a:r>
              <a:rPr lang="fr-BE" dirty="0" smtClean="0"/>
              <a:t> up </a:t>
            </a:r>
            <a:r>
              <a:rPr lang="fr-BE" dirty="0" err="1" smtClean="0"/>
              <a:t>with</a:t>
            </a:r>
            <a:r>
              <a:rPr lang="fr-BE" dirty="0" smtClean="0"/>
              <a:t> </a:t>
            </a:r>
            <a:r>
              <a:rPr lang="fr-BE" dirty="0" err="1" smtClean="0"/>
              <a:t>technological</a:t>
            </a:r>
            <a:r>
              <a:rPr lang="fr-BE" dirty="0" smtClean="0"/>
              <a:t> innovations</a:t>
            </a:r>
          </a:p>
          <a:p>
            <a:endParaRPr lang="fr-BE"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5013176"/>
            <a:ext cx="1539999" cy="1534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22</a:t>
            </a:fld>
            <a:endParaRPr lang="en-GB"/>
          </a:p>
        </p:txBody>
      </p:sp>
    </p:spTree>
    <p:extLst>
      <p:ext uri="{BB962C8B-B14F-4D97-AF65-F5344CB8AC3E}">
        <p14:creationId xmlns:p14="http://schemas.microsoft.com/office/powerpoint/2010/main" val="3088418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Challenges (2)</a:t>
            </a:r>
            <a:endParaRPr lang="en-GB"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23</a:t>
            </a:fld>
            <a:endParaRPr lang="en-GB"/>
          </a:p>
        </p:txBody>
      </p:sp>
      <p:sp>
        <p:nvSpPr>
          <p:cNvPr id="4" name="Content Placeholder 3"/>
          <p:cNvSpPr>
            <a:spLocks noGrp="1"/>
          </p:cNvSpPr>
          <p:nvPr>
            <p:ph idx="1"/>
          </p:nvPr>
        </p:nvSpPr>
        <p:spPr/>
        <p:txBody>
          <a:bodyPr/>
          <a:lstStyle/>
          <a:p>
            <a:r>
              <a:rPr lang="fr-BE" dirty="0" err="1" smtClean="0"/>
              <a:t>Economic</a:t>
            </a:r>
            <a:r>
              <a:rPr lang="fr-BE" dirty="0" smtClean="0"/>
              <a:t> / </a:t>
            </a:r>
            <a:r>
              <a:rPr lang="fr-BE" dirty="0" err="1" smtClean="0"/>
              <a:t>financial</a:t>
            </a:r>
            <a:r>
              <a:rPr lang="fr-BE" dirty="0" smtClean="0"/>
              <a:t>: </a:t>
            </a:r>
            <a:r>
              <a:rPr lang="fr-BE" dirty="0" err="1" smtClean="0"/>
              <a:t>funding</a:t>
            </a:r>
            <a:r>
              <a:rPr lang="fr-BE" dirty="0" smtClean="0"/>
              <a:t> in times of </a:t>
            </a:r>
            <a:r>
              <a:rPr lang="fr-BE" dirty="0" err="1" smtClean="0"/>
              <a:t>crisis</a:t>
            </a:r>
            <a:r>
              <a:rPr lang="fr-BE" dirty="0" smtClean="0"/>
              <a:t>! How </a:t>
            </a:r>
            <a:r>
              <a:rPr lang="fr-BE" dirty="0" err="1" smtClean="0"/>
              <a:t>can</a:t>
            </a:r>
            <a:r>
              <a:rPr lang="fr-BE" dirty="0" smtClean="0"/>
              <a:t> cultural institutions </a:t>
            </a:r>
            <a:r>
              <a:rPr lang="fr-BE" dirty="0" err="1" smtClean="0"/>
              <a:t>monetise</a:t>
            </a:r>
            <a:r>
              <a:rPr lang="fr-BE" dirty="0" smtClean="0"/>
              <a:t> </a:t>
            </a:r>
            <a:r>
              <a:rPr lang="fr-BE" dirty="0" err="1" smtClean="0"/>
              <a:t>their</a:t>
            </a:r>
            <a:r>
              <a:rPr lang="fr-BE" dirty="0" smtClean="0"/>
              <a:t>  services </a:t>
            </a:r>
            <a:r>
              <a:rPr lang="fr-BE" dirty="0" err="1" smtClean="0"/>
              <a:t>while</a:t>
            </a:r>
            <a:r>
              <a:rPr lang="fr-BE" dirty="0" smtClean="0"/>
              <a:t> </a:t>
            </a:r>
            <a:r>
              <a:rPr lang="fr-BE" dirty="0" err="1" smtClean="0"/>
              <a:t>fulfilling</a:t>
            </a:r>
            <a:r>
              <a:rPr lang="fr-BE" dirty="0" smtClean="0"/>
              <a:t> </a:t>
            </a:r>
            <a:r>
              <a:rPr lang="fr-BE" dirty="0" err="1" smtClean="0"/>
              <a:t>their</a:t>
            </a:r>
            <a:r>
              <a:rPr lang="fr-BE" dirty="0" smtClean="0"/>
              <a:t> mission? </a:t>
            </a:r>
            <a:r>
              <a:rPr lang="fr-BE" dirty="0" err="1" smtClean="0"/>
              <a:t>PPPs</a:t>
            </a:r>
            <a:r>
              <a:rPr lang="fr-BE" dirty="0" smtClean="0"/>
              <a:t>?</a:t>
            </a:r>
          </a:p>
          <a:p>
            <a:r>
              <a:rPr lang="fr-BE" dirty="0" err="1" smtClean="0"/>
              <a:t>Technological</a:t>
            </a:r>
            <a:r>
              <a:rPr lang="fr-BE" dirty="0"/>
              <a:t>: </a:t>
            </a:r>
            <a:r>
              <a:rPr lang="fr-BE" dirty="0" smtClean="0"/>
              <a:t>high </a:t>
            </a:r>
            <a:r>
              <a:rPr lang="fr-BE" dirty="0" err="1" smtClean="0"/>
              <a:t>quality</a:t>
            </a:r>
            <a:r>
              <a:rPr lang="fr-BE" dirty="0" smtClean="0"/>
              <a:t> content for high </a:t>
            </a:r>
            <a:r>
              <a:rPr lang="fr-BE" dirty="0" err="1" smtClean="0"/>
              <a:t>quality</a:t>
            </a:r>
            <a:r>
              <a:rPr lang="fr-BE" dirty="0" smtClean="0"/>
              <a:t> </a:t>
            </a:r>
            <a:r>
              <a:rPr lang="fr-BE" dirty="0" err="1" smtClean="0"/>
              <a:t>devices</a:t>
            </a:r>
            <a:endParaRPr lang="fr-BE" dirty="0"/>
          </a:p>
          <a:p>
            <a:r>
              <a:rPr lang="fr-BE" dirty="0" err="1" smtClean="0"/>
              <a:t>Organisational</a:t>
            </a:r>
            <a:r>
              <a:rPr lang="fr-BE" dirty="0" smtClean="0"/>
              <a:t>: </a:t>
            </a:r>
            <a:r>
              <a:rPr lang="fr-BE" dirty="0" err="1" smtClean="0"/>
              <a:t>internal</a:t>
            </a:r>
            <a:r>
              <a:rPr lang="fr-BE" dirty="0" smtClean="0"/>
              <a:t> / </a:t>
            </a:r>
            <a:r>
              <a:rPr lang="fr-BE" dirty="0" err="1" smtClean="0"/>
              <a:t>external</a:t>
            </a:r>
            <a:r>
              <a:rPr lang="fr-BE" dirty="0" smtClean="0"/>
              <a:t>; </a:t>
            </a:r>
            <a:r>
              <a:rPr lang="fr-BE" smtClean="0"/>
              <a:t>skills</a:t>
            </a:r>
            <a:endParaRPr lang="fr-BE" dirty="0" smtClean="0"/>
          </a:p>
          <a:p>
            <a:r>
              <a:rPr lang="fr-BE" dirty="0" err="1" smtClean="0"/>
              <a:t>Legal</a:t>
            </a:r>
            <a:r>
              <a:rPr lang="fr-BE" dirty="0" smtClean="0"/>
              <a:t>: IPR (on </a:t>
            </a:r>
            <a:r>
              <a:rPr lang="fr-BE" dirty="0" err="1" smtClean="0"/>
              <a:t>metadata</a:t>
            </a:r>
            <a:r>
              <a:rPr lang="fr-BE" dirty="0" smtClean="0"/>
              <a:t>), </a:t>
            </a:r>
            <a:r>
              <a:rPr lang="fr-BE" dirty="0" err="1" smtClean="0"/>
              <a:t>licensing</a:t>
            </a:r>
            <a:r>
              <a:rPr lang="fr-BE" dirty="0" smtClean="0"/>
              <a:t>  </a:t>
            </a:r>
            <a:endParaRPr lang="en-GB" dirty="0"/>
          </a:p>
        </p:txBody>
      </p:sp>
    </p:spTree>
    <p:extLst>
      <p:ext uri="{BB962C8B-B14F-4D97-AF65-F5344CB8AC3E}">
        <p14:creationId xmlns:p14="http://schemas.microsoft.com/office/powerpoint/2010/main" val="3563178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8229600" cy="5184576"/>
          </a:xfrm>
        </p:spPr>
        <p:txBody>
          <a:bodyPr/>
          <a:lstStyle/>
          <a:p>
            <a:pPr marL="0" indent="0" algn="ctr">
              <a:buNone/>
            </a:pPr>
            <a:r>
              <a:rPr lang="en-GB" sz="3200" dirty="0"/>
              <a:t>“</a:t>
            </a:r>
            <a:r>
              <a:rPr lang="en-GB" sz="3200" i="1" dirty="0"/>
              <a:t>Cultural institutions provide the glue that binds communities </a:t>
            </a:r>
            <a:r>
              <a:rPr lang="en-GB" sz="3200" i="1" dirty="0" smtClean="0"/>
              <a:t>together. </a:t>
            </a:r>
            <a:r>
              <a:rPr lang="en-GB" sz="3200" i="1" dirty="0" smtClean="0">
                <a:solidFill>
                  <a:schemeClr val="bg1">
                    <a:lumMod val="75000"/>
                  </a:schemeClr>
                </a:solidFill>
              </a:rPr>
              <a:t>Culture </a:t>
            </a:r>
            <a:r>
              <a:rPr lang="en-GB" sz="3200" i="1" dirty="0">
                <a:solidFill>
                  <a:schemeClr val="bg1">
                    <a:lumMod val="75000"/>
                  </a:schemeClr>
                </a:solidFill>
              </a:rPr>
              <a:t>attracts people </a:t>
            </a:r>
            <a:r>
              <a:rPr lang="en-GB" sz="3200" i="1" dirty="0" smtClean="0">
                <a:solidFill>
                  <a:schemeClr val="bg1">
                    <a:lumMod val="75000"/>
                  </a:schemeClr>
                </a:solidFill>
              </a:rPr>
              <a:t>to a place … and </a:t>
            </a:r>
            <a:r>
              <a:rPr lang="en-GB" sz="3200" i="1" dirty="0">
                <a:solidFill>
                  <a:schemeClr val="bg1">
                    <a:lumMod val="75000"/>
                  </a:schemeClr>
                </a:solidFill>
              </a:rPr>
              <a:t>creates an environment in </a:t>
            </a:r>
            <a:r>
              <a:rPr lang="en-GB" sz="3200" i="1" dirty="0" smtClean="0">
                <a:solidFill>
                  <a:schemeClr val="bg1">
                    <a:lumMod val="75000"/>
                  </a:schemeClr>
                </a:solidFill>
              </a:rPr>
              <a:t>which other </a:t>
            </a:r>
            <a:r>
              <a:rPr lang="en-GB" sz="3200" i="1" dirty="0">
                <a:solidFill>
                  <a:schemeClr val="bg1">
                    <a:lumMod val="75000"/>
                  </a:schemeClr>
                </a:solidFill>
              </a:rPr>
              <a:t>industries, goods and services can grow</a:t>
            </a:r>
            <a:r>
              <a:rPr lang="en-GB" sz="3200" i="1" dirty="0" smtClean="0">
                <a:solidFill>
                  <a:schemeClr val="bg1">
                    <a:lumMod val="75000"/>
                  </a:schemeClr>
                </a:solidFill>
              </a:rPr>
              <a:t>.</a:t>
            </a:r>
            <a:r>
              <a:rPr lang="en-GB" sz="3200" dirty="0" smtClean="0">
                <a:solidFill>
                  <a:schemeClr val="bg1">
                    <a:lumMod val="75000"/>
                  </a:schemeClr>
                </a:solidFill>
              </a:rPr>
              <a:t>”</a:t>
            </a:r>
          </a:p>
          <a:p>
            <a:pPr marL="0" indent="0" algn="ctr">
              <a:buNone/>
            </a:pPr>
            <a:endParaRPr lang="en-GB" sz="3200" dirty="0" smtClean="0"/>
          </a:p>
          <a:p>
            <a:pPr marL="0" indent="0" algn="ctr">
              <a:buNone/>
            </a:pPr>
            <a:endParaRPr lang="fr-BE" sz="2800" dirty="0"/>
          </a:p>
          <a:p>
            <a:pPr marL="0" indent="0" algn="ctr">
              <a:buNone/>
            </a:pPr>
            <a:endParaRPr lang="fr-BE" sz="2800" dirty="0"/>
          </a:p>
          <a:p>
            <a:pPr marL="0" indent="0" algn="ctr">
              <a:buNone/>
            </a:pPr>
            <a:r>
              <a:rPr lang="en-GB" sz="1000" dirty="0" smtClean="0"/>
              <a:t>NMDC</a:t>
            </a:r>
            <a:r>
              <a:rPr lang="en-GB" sz="1000" dirty="0"/>
              <a:t>, ‘ Values and Vision: The Contribution of Culture’ (2006):</a:t>
            </a:r>
          </a:p>
          <a:p>
            <a:pPr marL="0" indent="0" algn="ctr">
              <a:buNone/>
            </a:pPr>
            <a:r>
              <a:rPr lang="en-GB" sz="1000" dirty="0">
                <a:hlinkClick r:id="rId3"/>
              </a:rPr>
              <a:t>http://</a:t>
            </a:r>
            <a:r>
              <a:rPr lang="en-GB" sz="1000" dirty="0" smtClean="0">
                <a:hlinkClick r:id="rId3"/>
              </a:rPr>
              <a:t>www.nationalmuseums.org.uk/media/documents/publications/values_and_vision.pdf</a:t>
            </a:r>
            <a:r>
              <a:rPr lang="en-GB" sz="1000" dirty="0" smtClean="0"/>
              <a:t> </a:t>
            </a:r>
            <a:endParaRPr lang="en-GB" sz="10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68038">
            <a:off x="2352452" y="4363471"/>
            <a:ext cx="4272136" cy="144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fld id="{46861DAA-5BBC-4812-876F-0D7C7B9EA75C}" type="slidenum">
              <a:rPr lang="en-GB" smtClean="0"/>
              <a:pPr>
                <a:defRPr/>
              </a:pPr>
              <a:t>24</a:t>
            </a:fld>
            <a:endParaRPr lang="en-GB"/>
          </a:p>
        </p:txBody>
      </p:sp>
    </p:spTree>
    <p:extLst>
      <p:ext uri="{BB962C8B-B14F-4D97-AF65-F5344CB8AC3E}">
        <p14:creationId xmlns:p14="http://schemas.microsoft.com/office/powerpoint/2010/main" val="317152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75158"/>
            <a:ext cx="8229600" cy="936625"/>
          </a:xfrm>
        </p:spPr>
        <p:txBody>
          <a:bodyPr/>
          <a:lstStyle/>
          <a:p>
            <a:pPr marL="0" indent="0" algn="ctr">
              <a:tabLst>
                <a:tab pos="266700" algn="l"/>
              </a:tabLst>
            </a:pPr>
            <a:r>
              <a:rPr lang="fr-BE" dirty="0" smtClean="0"/>
              <a:t>The </a:t>
            </a:r>
            <a:r>
              <a:rPr lang="fr-BE" dirty="0" err="1" smtClean="0"/>
              <a:t>heritage</a:t>
            </a:r>
            <a:r>
              <a:rPr lang="fr-BE" dirty="0" smtClean="0"/>
              <a:t> cycle</a:t>
            </a:r>
            <a:endParaRPr lang="en-GB" sz="2400" dirty="0"/>
          </a:p>
        </p:txBody>
      </p:sp>
      <p:sp>
        <p:nvSpPr>
          <p:cNvPr id="10" name="TextBox 9"/>
          <p:cNvSpPr txBox="1"/>
          <p:nvPr/>
        </p:nvSpPr>
        <p:spPr>
          <a:xfrm rot="20565728">
            <a:off x="7420550" y="5452246"/>
            <a:ext cx="1764727" cy="830997"/>
          </a:xfrm>
          <a:prstGeom prst="rect">
            <a:avLst/>
          </a:prstGeom>
          <a:noFill/>
        </p:spPr>
        <p:txBody>
          <a:bodyPr wrap="square" rtlCol="0">
            <a:spAutoFit/>
          </a:bodyPr>
          <a:lstStyle/>
          <a:p>
            <a:pPr algn="ctr"/>
            <a:r>
              <a:rPr lang="fr-BE" sz="1600" dirty="0" err="1" smtClean="0">
                <a:solidFill>
                  <a:schemeClr val="tx1">
                    <a:lumMod val="60000"/>
                    <a:lumOff val="40000"/>
                  </a:schemeClr>
                </a:solidFill>
              </a:rPr>
              <a:t>Landscapes</a:t>
            </a:r>
            <a:r>
              <a:rPr lang="fr-BE" sz="1600" dirty="0" smtClean="0">
                <a:solidFill>
                  <a:schemeClr val="tx1">
                    <a:lumMod val="60000"/>
                    <a:lumOff val="40000"/>
                  </a:schemeClr>
                </a:solidFill>
              </a:rPr>
              <a:t>, buildings, artefacts …</a:t>
            </a:r>
            <a:endParaRPr lang="en-GB" sz="1600" dirty="0" err="1" smtClean="0">
              <a:solidFill>
                <a:schemeClr val="tx1">
                  <a:lumMod val="60000"/>
                  <a:lumOff val="40000"/>
                </a:schemeClr>
              </a:solidFill>
            </a:endParaRPr>
          </a:p>
        </p:txBody>
      </p:sp>
      <p:sp>
        <p:nvSpPr>
          <p:cNvPr id="12" name="TextBox 11"/>
          <p:cNvSpPr txBox="1"/>
          <p:nvPr/>
        </p:nvSpPr>
        <p:spPr>
          <a:xfrm rot="957836">
            <a:off x="7038079" y="1295334"/>
            <a:ext cx="1955312" cy="830997"/>
          </a:xfrm>
          <a:prstGeom prst="rect">
            <a:avLst/>
          </a:prstGeom>
          <a:noFill/>
        </p:spPr>
        <p:txBody>
          <a:bodyPr wrap="square" rtlCol="0">
            <a:spAutoFit/>
          </a:bodyPr>
          <a:lstStyle/>
          <a:p>
            <a:pPr algn="ctr"/>
            <a:r>
              <a:rPr lang="fr-BE" sz="1600" dirty="0" err="1" smtClean="0">
                <a:solidFill>
                  <a:srgbClr val="0F5494"/>
                </a:solidFill>
              </a:rPr>
              <a:t>Photographs</a:t>
            </a:r>
            <a:r>
              <a:rPr lang="fr-BE" sz="1600" dirty="0" smtClean="0">
                <a:solidFill>
                  <a:srgbClr val="0F5494"/>
                </a:solidFill>
              </a:rPr>
              <a:t>, </a:t>
            </a:r>
            <a:r>
              <a:rPr lang="fr-BE" sz="1600" dirty="0" err="1" smtClean="0">
                <a:solidFill>
                  <a:srgbClr val="0F5494"/>
                </a:solidFill>
              </a:rPr>
              <a:t>audiovisual</a:t>
            </a:r>
            <a:r>
              <a:rPr lang="fr-BE" sz="1600" dirty="0" smtClean="0">
                <a:solidFill>
                  <a:srgbClr val="0F5494"/>
                </a:solidFill>
              </a:rPr>
              <a:t> </a:t>
            </a:r>
            <a:r>
              <a:rPr lang="fr-BE" sz="1600" dirty="0" err="1" smtClean="0">
                <a:solidFill>
                  <a:srgbClr val="0F5494"/>
                </a:solidFill>
              </a:rPr>
              <a:t>material</a:t>
            </a:r>
            <a:r>
              <a:rPr lang="fr-BE" sz="1600" dirty="0" smtClean="0">
                <a:solidFill>
                  <a:srgbClr val="0F5494"/>
                </a:solidFill>
              </a:rPr>
              <a:t> …</a:t>
            </a:r>
            <a:endParaRPr lang="en-GB" sz="1600" dirty="0" err="1" smtClean="0">
              <a:solidFill>
                <a:srgbClr val="0F5494"/>
              </a:solidFill>
            </a:endParaRPr>
          </a:p>
        </p:txBody>
      </p:sp>
      <p:sp>
        <p:nvSpPr>
          <p:cNvPr id="13" name="TextBox 12"/>
          <p:cNvSpPr txBox="1"/>
          <p:nvPr/>
        </p:nvSpPr>
        <p:spPr>
          <a:xfrm rot="20719670">
            <a:off x="57125" y="1549769"/>
            <a:ext cx="2031306" cy="584775"/>
          </a:xfrm>
          <a:prstGeom prst="rect">
            <a:avLst/>
          </a:prstGeom>
          <a:noFill/>
        </p:spPr>
        <p:txBody>
          <a:bodyPr wrap="square" rtlCol="0">
            <a:spAutoFit/>
          </a:bodyPr>
          <a:lstStyle/>
          <a:p>
            <a:pPr algn="ctr"/>
            <a:r>
              <a:rPr lang="fr-BE" sz="1600" dirty="0" smtClean="0">
                <a:solidFill>
                  <a:schemeClr val="accent1">
                    <a:lumMod val="50000"/>
                  </a:schemeClr>
                </a:solidFill>
              </a:rPr>
              <a:t>Books</a:t>
            </a:r>
            <a:r>
              <a:rPr lang="fr-BE" sz="1600" dirty="0">
                <a:solidFill>
                  <a:schemeClr val="accent1">
                    <a:lumMod val="50000"/>
                  </a:schemeClr>
                </a:solidFill>
              </a:rPr>
              <a:t>, </a:t>
            </a:r>
            <a:r>
              <a:rPr lang="fr-BE" sz="1600" dirty="0" err="1" smtClean="0">
                <a:solidFill>
                  <a:schemeClr val="accent1">
                    <a:lumMod val="50000"/>
                  </a:schemeClr>
                </a:solidFill>
              </a:rPr>
              <a:t>journals</a:t>
            </a:r>
            <a:r>
              <a:rPr lang="fr-BE" sz="1600" dirty="0" smtClean="0">
                <a:solidFill>
                  <a:schemeClr val="accent1">
                    <a:lumMod val="50000"/>
                  </a:schemeClr>
                </a:solidFill>
              </a:rPr>
              <a:t>, </a:t>
            </a:r>
            <a:r>
              <a:rPr lang="fr-BE" sz="1600" dirty="0" err="1" smtClean="0">
                <a:solidFill>
                  <a:schemeClr val="accent1">
                    <a:lumMod val="50000"/>
                  </a:schemeClr>
                </a:solidFill>
              </a:rPr>
              <a:t>newspapers</a:t>
            </a:r>
            <a:r>
              <a:rPr lang="fr-BE" sz="1600" dirty="0" smtClean="0">
                <a:solidFill>
                  <a:schemeClr val="accent1">
                    <a:lumMod val="50000"/>
                  </a:schemeClr>
                </a:solidFill>
              </a:rPr>
              <a:t> …</a:t>
            </a:r>
            <a:endParaRPr lang="en-GB" sz="1600" dirty="0" err="1" smtClean="0">
              <a:solidFill>
                <a:schemeClr val="accent1">
                  <a:lumMod val="50000"/>
                </a:schemeClr>
              </a:solidFill>
            </a:endParaRPr>
          </a:p>
        </p:txBody>
      </p:sp>
      <p:sp>
        <p:nvSpPr>
          <p:cNvPr id="14" name="TextBox 13"/>
          <p:cNvSpPr txBox="1"/>
          <p:nvPr/>
        </p:nvSpPr>
        <p:spPr>
          <a:xfrm rot="705072">
            <a:off x="129365" y="5928179"/>
            <a:ext cx="1886825" cy="584775"/>
          </a:xfrm>
          <a:prstGeom prst="rect">
            <a:avLst/>
          </a:prstGeom>
          <a:noFill/>
        </p:spPr>
        <p:txBody>
          <a:bodyPr wrap="square" rtlCol="0">
            <a:spAutoFit/>
          </a:bodyPr>
          <a:lstStyle/>
          <a:p>
            <a:pPr algn="ctr"/>
            <a:r>
              <a:rPr lang="fr-BE" sz="1600" dirty="0" err="1" smtClean="0">
                <a:solidFill>
                  <a:srgbClr val="BA4A4D"/>
                </a:solidFill>
              </a:rPr>
              <a:t>Voices</a:t>
            </a:r>
            <a:r>
              <a:rPr lang="fr-BE" sz="1600" dirty="0" smtClean="0">
                <a:solidFill>
                  <a:srgbClr val="BA4A4D"/>
                </a:solidFill>
              </a:rPr>
              <a:t>, values, traditions …</a:t>
            </a:r>
            <a:endParaRPr lang="en-GB" sz="1600" dirty="0" err="1" smtClean="0">
              <a:solidFill>
                <a:srgbClr val="BA4A4D"/>
              </a:solidFill>
            </a:endParaRPr>
          </a:p>
        </p:txBody>
      </p:sp>
      <p:sp>
        <p:nvSpPr>
          <p:cNvPr id="7" name="TextBox 6"/>
          <p:cNvSpPr txBox="1"/>
          <p:nvPr/>
        </p:nvSpPr>
        <p:spPr>
          <a:xfrm>
            <a:off x="4931900" y="6396334"/>
            <a:ext cx="2339472" cy="276999"/>
          </a:xfrm>
          <a:prstGeom prst="rect">
            <a:avLst/>
          </a:prstGeom>
          <a:noFill/>
        </p:spPr>
        <p:txBody>
          <a:bodyPr wrap="square" rtlCol="0">
            <a:spAutoFit/>
          </a:bodyPr>
          <a:lstStyle/>
          <a:p>
            <a:pPr algn="r"/>
            <a:r>
              <a:rPr lang="en-GB" sz="1200" b="0" dirty="0">
                <a:solidFill>
                  <a:srgbClr val="0F5494"/>
                </a:solidFill>
              </a:rPr>
              <a:t> </a:t>
            </a:r>
            <a:r>
              <a:rPr lang="en-GB" sz="1200" b="0" dirty="0" smtClean="0">
                <a:solidFill>
                  <a:srgbClr val="0F5494"/>
                </a:solidFill>
              </a:rPr>
              <a:t>* Simon </a:t>
            </a:r>
            <a:r>
              <a:rPr lang="en-GB" sz="1200" b="0" dirty="0" err="1">
                <a:solidFill>
                  <a:srgbClr val="0F5494"/>
                </a:solidFill>
              </a:rPr>
              <a:t>Thurley</a:t>
            </a:r>
            <a:r>
              <a:rPr lang="en-GB" sz="1200" b="0" dirty="0">
                <a:solidFill>
                  <a:srgbClr val="0F5494"/>
                </a:solidFill>
              </a:rPr>
              <a:t>, 2005</a:t>
            </a:r>
            <a:endParaRPr lang="en-GB" sz="1200" b="0" dirty="0" smtClean="0">
              <a:solidFill>
                <a:srgbClr val="0F5494"/>
              </a:solidFill>
            </a:endParaRPr>
          </a:p>
        </p:txBody>
      </p:sp>
      <p:pic>
        <p:nvPicPr>
          <p:cNvPr id="1029" name="Picture 5"/>
          <p:cNvPicPr>
            <a:picLocks noChangeAspect="1" noChangeArrowheads="1"/>
          </p:cNvPicPr>
          <p:nvPr/>
        </p:nvPicPr>
        <p:blipFill>
          <a:blip r:embed="rId3">
            <a:duotone>
              <a:prstClr val="black"/>
              <a:schemeClr val="accent6">
                <a:tint val="45000"/>
                <a:satMod val="400000"/>
              </a:schemeClr>
            </a:duotone>
            <a:extLst>
              <a:ext uri="{BEBA8EAE-BF5A-486C-A8C5-ECC9F3942E4B}">
                <a14:imgProps xmlns:a14="http://schemas.microsoft.com/office/drawing/2010/main">
                  <a14:imgLayer r:embed="rId4">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1835696" y="2117739"/>
            <a:ext cx="5641441" cy="3929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624428" y="2589322"/>
            <a:ext cx="576064" cy="338554"/>
          </a:xfrm>
          <a:prstGeom prst="rect">
            <a:avLst/>
          </a:prstGeom>
          <a:noFill/>
        </p:spPr>
        <p:txBody>
          <a:bodyPr wrap="square" rtlCol="0">
            <a:spAutoFit/>
          </a:bodyPr>
          <a:lstStyle/>
          <a:p>
            <a:r>
              <a:rPr lang="fr-BE" sz="1600" b="0" dirty="0" smtClean="0">
                <a:solidFill>
                  <a:srgbClr val="0F5494"/>
                </a:solidFill>
              </a:rPr>
              <a:t>*</a:t>
            </a:r>
            <a:endParaRPr lang="en-GB" sz="1600" b="0" dirty="0" err="1" smtClean="0">
              <a:solidFill>
                <a:srgbClr val="0F5494"/>
              </a:solidFill>
            </a:endParaRPr>
          </a:p>
        </p:txBody>
      </p:sp>
      <p:sp>
        <p:nvSpPr>
          <p:cNvPr id="4" name="Slide Number Placeholder 3"/>
          <p:cNvSpPr>
            <a:spLocks noGrp="1"/>
          </p:cNvSpPr>
          <p:nvPr>
            <p:ph type="sldNum" sz="quarter" idx="12"/>
          </p:nvPr>
        </p:nvSpPr>
        <p:spPr/>
        <p:txBody>
          <a:bodyPr/>
          <a:lstStyle/>
          <a:p>
            <a:pPr>
              <a:defRPr/>
            </a:pPr>
            <a:fld id="{46861DAA-5BBC-4812-876F-0D7C7B9EA75C}" type="slidenum">
              <a:rPr lang="en-GB" smtClean="0"/>
              <a:pPr>
                <a:defRPr/>
              </a:pPr>
              <a:t>3</a:t>
            </a:fld>
            <a:endParaRPr lang="en-GB"/>
          </a:p>
        </p:txBody>
      </p:sp>
    </p:spTree>
    <p:extLst>
      <p:ext uri="{BB962C8B-B14F-4D97-AF65-F5344CB8AC3E}">
        <p14:creationId xmlns:p14="http://schemas.microsoft.com/office/powerpoint/2010/main" val="3237234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Digital culture: </a:t>
            </a:r>
            <a:r>
              <a:rPr lang="fr-BE" dirty="0" err="1" smtClean="0"/>
              <a:t>Opportunities</a:t>
            </a:r>
            <a:endParaRPr lang="en-GB" dirty="0"/>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5052" y="2636912"/>
            <a:ext cx="3268191" cy="3256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4</a:t>
            </a:fld>
            <a:endParaRPr lang="en-GB"/>
          </a:p>
        </p:txBody>
      </p:sp>
    </p:spTree>
    <p:extLst>
      <p:ext uri="{BB962C8B-B14F-4D97-AF65-F5344CB8AC3E}">
        <p14:creationId xmlns:p14="http://schemas.microsoft.com/office/powerpoint/2010/main" val="4163469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936625"/>
          </a:xfrm>
        </p:spPr>
        <p:txBody>
          <a:bodyPr/>
          <a:lstStyle/>
          <a:p>
            <a:pPr marL="0" indent="0"/>
            <a:r>
              <a:rPr lang="fr-BE" sz="2800" dirty="0" err="1" smtClean="0"/>
              <a:t>Traditional</a:t>
            </a:r>
            <a:r>
              <a:rPr lang="fr-BE" sz="2800" dirty="0" smtClean="0"/>
              <a:t> </a:t>
            </a:r>
            <a:r>
              <a:rPr lang="fr-BE" sz="2800" dirty="0" err="1" smtClean="0"/>
              <a:t>tasks</a:t>
            </a:r>
            <a:r>
              <a:rPr lang="fr-BE" sz="2800" dirty="0" smtClean="0"/>
              <a:t> vs. digital culture (1)</a:t>
            </a:r>
            <a:endParaRPr lang="en-GB" sz="2800" dirty="0"/>
          </a:p>
        </p:txBody>
      </p:sp>
      <p:sp>
        <p:nvSpPr>
          <p:cNvPr id="3" name="Content Placeholder 2"/>
          <p:cNvSpPr>
            <a:spLocks noGrp="1"/>
          </p:cNvSpPr>
          <p:nvPr>
            <p:ph idx="1"/>
          </p:nvPr>
        </p:nvSpPr>
        <p:spPr>
          <a:xfrm>
            <a:off x="395536" y="2924944"/>
            <a:ext cx="3168352" cy="2448272"/>
          </a:xfrm>
        </p:spPr>
        <p:txBody>
          <a:bodyPr/>
          <a:lstStyle/>
          <a:p>
            <a:r>
              <a:rPr lang="fr-BE" dirty="0" err="1" smtClean="0"/>
              <a:t>Collect</a:t>
            </a:r>
            <a:endParaRPr lang="fr-BE" dirty="0" smtClean="0"/>
          </a:p>
          <a:p>
            <a:endParaRPr lang="fr-BE" dirty="0" smtClean="0"/>
          </a:p>
          <a:p>
            <a:r>
              <a:rPr lang="fr-BE" dirty="0" err="1" smtClean="0"/>
              <a:t>Preserve</a:t>
            </a:r>
            <a:endParaRPr lang="fr-BE" dirty="0" smtClean="0"/>
          </a:p>
          <a:p>
            <a:endParaRPr lang="fr-BE" dirty="0" smtClean="0"/>
          </a:p>
          <a:p>
            <a:r>
              <a:rPr lang="fr-BE" dirty="0" err="1" smtClean="0"/>
              <a:t>Share</a:t>
            </a:r>
            <a:endParaRPr lang="fr-BE" dirty="0" smtClean="0"/>
          </a:p>
          <a:p>
            <a:pPr marL="0" indent="0">
              <a:buNone/>
            </a:pPr>
            <a:endParaRPr lang="fr-BE"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47771">
            <a:off x="2690990" y="2480517"/>
            <a:ext cx="3073103" cy="314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bwMode="auto">
          <a:xfrm>
            <a:off x="5995476" y="2695119"/>
            <a:ext cx="3168352" cy="2880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endParaRPr lang="fr-BE" b="0" dirty="0" smtClean="0"/>
          </a:p>
          <a:p>
            <a:r>
              <a:rPr lang="fr-BE" b="0" dirty="0" smtClean="0"/>
              <a:t>Shape </a:t>
            </a:r>
            <a:r>
              <a:rPr lang="fr-BE" b="0" dirty="0" err="1" smtClean="0"/>
              <a:t>community</a:t>
            </a:r>
            <a:r>
              <a:rPr lang="fr-BE" b="0" dirty="0" smtClean="0"/>
              <a:t> </a:t>
            </a:r>
            <a:r>
              <a:rPr lang="fr-BE" b="0" dirty="0" err="1" smtClean="0"/>
              <a:t>identity</a:t>
            </a:r>
            <a:endParaRPr lang="fr-BE" b="0" dirty="0" smtClean="0"/>
          </a:p>
          <a:p>
            <a:pPr marL="0" indent="0">
              <a:buNone/>
            </a:pPr>
            <a:endParaRPr lang="fr-BE" sz="1800" b="0" dirty="0" smtClean="0"/>
          </a:p>
          <a:p>
            <a:r>
              <a:rPr lang="fr-BE" b="0" dirty="0" err="1" smtClean="0"/>
              <a:t>Educate</a:t>
            </a:r>
            <a:endParaRPr lang="fr-BE" sz="2800" dirty="0" smtClean="0"/>
          </a:p>
          <a:p>
            <a:pPr marL="0" indent="0">
              <a:buFont typeface="Arial" pitchFamily="34" charset="0"/>
              <a:buNone/>
            </a:pPr>
            <a:endParaRPr lang="fr-BE" sz="2800" dirty="0" smtClean="0"/>
          </a:p>
        </p:txBody>
      </p:sp>
      <p:sp>
        <p:nvSpPr>
          <p:cNvPr id="4" name="TextBox 3"/>
          <p:cNvSpPr txBox="1"/>
          <p:nvPr/>
        </p:nvSpPr>
        <p:spPr>
          <a:xfrm rot="420128">
            <a:off x="3167011" y="3265988"/>
            <a:ext cx="2304255" cy="1569660"/>
          </a:xfrm>
          <a:prstGeom prst="rect">
            <a:avLst/>
          </a:prstGeom>
          <a:noFill/>
        </p:spPr>
        <p:txBody>
          <a:bodyPr wrap="square" rtlCol="0">
            <a:spAutoFit/>
          </a:bodyPr>
          <a:lstStyle/>
          <a:p>
            <a:pPr algn="ctr"/>
            <a:r>
              <a:rPr lang="fr-BE" sz="2400" dirty="0" smtClean="0">
                <a:solidFill>
                  <a:srgbClr val="0F5494"/>
                </a:solidFill>
              </a:rPr>
              <a:t>Cultural</a:t>
            </a:r>
          </a:p>
          <a:p>
            <a:pPr algn="ctr"/>
            <a:endParaRPr lang="fr-BE" sz="2400" dirty="0" smtClean="0">
              <a:solidFill>
                <a:srgbClr val="0F5494"/>
              </a:solidFill>
            </a:endParaRPr>
          </a:p>
          <a:p>
            <a:pPr algn="ctr"/>
            <a:endParaRPr lang="fr-BE" sz="2400" dirty="0">
              <a:solidFill>
                <a:srgbClr val="0F5494"/>
              </a:solidFill>
            </a:endParaRPr>
          </a:p>
          <a:p>
            <a:pPr algn="ctr"/>
            <a:r>
              <a:rPr lang="fr-BE" sz="2400" dirty="0" smtClean="0">
                <a:solidFill>
                  <a:srgbClr val="0F5494"/>
                </a:solidFill>
              </a:rPr>
              <a:t>Institutions</a:t>
            </a:r>
            <a:endParaRPr lang="en-GB" sz="2400" dirty="0" err="1" smtClean="0">
              <a:solidFill>
                <a:srgbClr val="0F5494"/>
              </a:solidFill>
            </a:endParaRPr>
          </a:p>
        </p:txBody>
      </p:sp>
      <p:sp>
        <p:nvSpPr>
          <p:cNvPr id="6" name="Curved Left Arrow 5"/>
          <p:cNvSpPr/>
          <p:nvPr/>
        </p:nvSpPr>
        <p:spPr>
          <a:xfrm rot="5576790">
            <a:off x="3969915" y="2996976"/>
            <a:ext cx="916384" cy="5822959"/>
          </a:xfrm>
          <a:prstGeom prst="curvedLeftArrow">
            <a:avLst/>
          </a:prstGeom>
          <a:solidFill>
            <a:srgbClr val="BA4A4D"/>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GB" sz="1800" b="0">
              <a:solidFill>
                <a:schemeClr val="tx1"/>
              </a:solidFill>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0611509">
            <a:off x="1402106" y="1803699"/>
            <a:ext cx="583406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283142" y="2100283"/>
            <a:ext cx="4289929" cy="461665"/>
          </a:xfrm>
          <a:prstGeom prst="rect">
            <a:avLst/>
          </a:prstGeom>
          <a:noFill/>
        </p:spPr>
        <p:txBody>
          <a:bodyPr wrap="square" rtlCol="0">
            <a:spAutoFit/>
          </a:bodyPr>
          <a:lstStyle/>
          <a:p>
            <a:pPr algn="ctr"/>
            <a:r>
              <a:rPr lang="fr-BE" sz="2400" b="0" dirty="0" err="1" smtClean="0">
                <a:solidFill>
                  <a:srgbClr val="BA4A4D"/>
                </a:solidFill>
              </a:rPr>
              <a:t>Digitisation</a:t>
            </a:r>
            <a:r>
              <a:rPr lang="fr-BE" sz="2400" b="0" dirty="0" smtClean="0">
                <a:solidFill>
                  <a:srgbClr val="BA4A4D"/>
                </a:solidFill>
              </a:rPr>
              <a:t>, online </a:t>
            </a:r>
            <a:r>
              <a:rPr lang="fr-BE" sz="2400" b="0" dirty="0" err="1" smtClean="0">
                <a:solidFill>
                  <a:srgbClr val="BA4A4D"/>
                </a:solidFill>
              </a:rPr>
              <a:t>access</a:t>
            </a:r>
            <a:endParaRPr lang="en-GB" sz="2400" b="0" dirty="0" err="1" smtClean="0">
              <a:solidFill>
                <a:srgbClr val="BA4A4D"/>
              </a:solidFill>
            </a:endParaRPr>
          </a:p>
        </p:txBody>
      </p:sp>
      <p:sp>
        <p:nvSpPr>
          <p:cNvPr id="9" name="TextBox 8"/>
          <p:cNvSpPr txBox="1"/>
          <p:nvPr/>
        </p:nvSpPr>
        <p:spPr>
          <a:xfrm rot="477426">
            <a:off x="2459747" y="5802070"/>
            <a:ext cx="3672408" cy="461665"/>
          </a:xfrm>
          <a:prstGeom prst="rect">
            <a:avLst/>
          </a:prstGeom>
          <a:noFill/>
        </p:spPr>
        <p:txBody>
          <a:bodyPr wrap="square" rtlCol="0">
            <a:spAutoFit/>
          </a:bodyPr>
          <a:lstStyle/>
          <a:p>
            <a:r>
              <a:rPr lang="fr-BE" sz="2400" b="0" dirty="0" smtClean="0">
                <a:solidFill>
                  <a:srgbClr val="BA4A4D"/>
                </a:solidFill>
              </a:rPr>
              <a:t>Access, use, </a:t>
            </a:r>
            <a:r>
              <a:rPr lang="fr-BE" sz="2400" b="0" dirty="0" err="1" smtClean="0">
                <a:solidFill>
                  <a:srgbClr val="BA4A4D"/>
                </a:solidFill>
              </a:rPr>
              <a:t>reuse</a:t>
            </a:r>
            <a:endParaRPr lang="en-GB" sz="2400" b="0" dirty="0" err="1" smtClean="0">
              <a:solidFill>
                <a:srgbClr val="BA4A4D"/>
              </a:solidFill>
            </a:endParaRPr>
          </a:p>
        </p:txBody>
      </p:sp>
      <p:sp>
        <p:nvSpPr>
          <p:cNvPr id="11" name="Slide Number Placeholder 10"/>
          <p:cNvSpPr>
            <a:spLocks noGrp="1"/>
          </p:cNvSpPr>
          <p:nvPr>
            <p:ph type="sldNum" sz="quarter" idx="12"/>
          </p:nvPr>
        </p:nvSpPr>
        <p:spPr/>
        <p:txBody>
          <a:bodyPr/>
          <a:lstStyle/>
          <a:p>
            <a:pPr>
              <a:defRPr/>
            </a:pPr>
            <a:fld id="{46861DAA-5BBC-4812-876F-0D7C7B9EA75C}" type="slidenum">
              <a:rPr lang="en-GB" smtClean="0"/>
              <a:pPr>
                <a:defRPr/>
              </a:pPr>
              <a:t>5</a:t>
            </a:fld>
            <a:endParaRPr lang="en-GB"/>
          </a:p>
        </p:txBody>
      </p:sp>
    </p:spTree>
    <p:extLst>
      <p:ext uri="{BB962C8B-B14F-4D97-AF65-F5344CB8AC3E}">
        <p14:creationId xmlns:p14="http://schemas.microsoft.com/office/powerpoint/2010/main" val="4014246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936625"/>
          </a:xfrm>
        </p:spPr>
        <p:txBody>
          <a:bodyPr/>
          <a:lstStyle/>
          <a:p>
            <a:r>
              <a:rPr lang="fr-BE" sz="2800" dirty="0" err="1" smtClean="0"/>
              <a:t>Traditional</a:t>
            </a:r>
            <a:r>
              <a:rPr lang="fr-BE" sz="2800" dirty="0" smtClean="0"/>
              <a:t> </a:t>
            </a:r>
            <a:r>
              <a:rPr lang="fr-BE" sz="2800" dirty="0" err="1" smtClean="0"/>
              <a:t>tasks</a:t>
            </a:r>
            <a:r>
              <a:rPr lang="fr-BE" sz="2800" dirty="0" smtClean="0"/>
              <a:t> vs. digital culture (2)</a:t>
            </a:r>
            <a:endParaRPr lang="en-GB" sz="2800" dirty="0"/>
          </a:p>
        </p:txBody>
      </p:sp>
      <p:sp>
        <p:nvSpPr>
          <p:cNvPr id="3" name="Content Placeholder 2"/>
          <p:cNvSpPr>
            <a:spLocks noGrp="1"/>
          </p:cNvSpPr>
          <p:nvPr>
            <p:ph idx="1"/>
          </p:nvPr>
        </p:nvSpPr>
        <p:spPr>
          <a:xfrm>
            <a:off x="251520" y="1988840"/>
            <a:ext cx="8640960" cy="4137844"/>
          </a:xfrm>
        </p:spPr>
        <p:txBody>
          <a:bodyPr/>
          <a:lstStyle/>
          <a:p>
            <a:r>
              <a:rPr lang="fr-BE" b="1" dirty="0" smtClean="0">
                <a:solidFill>
                  <a:srgbClr val="BA4A4D"/>
                </a:solidFill>
              </a:rPr>
              <a:t>Europeana 1914-1918 </a:t>
            </a:r>
            <a:r>
              <a:rPr lang="en-GB" dirty="0" smtClean="0"/>
              <a:t>collects memorabilia </a:t>
            </a:r>
            <a:r>
              <a:rPr lang="en-GB" dirty="0"/>
              <a:t>and stories from the period of the Great </a:t>
            </a:r>
            <a:r>
              <a:rPr lang="en-GB" dirty="0" smtClean="0"/>
              <a:t>War</a:t>
            </a:r>
          </a:p>
          <a:p>
            <a:pPr lvl="1">
              <a:buFont typeface="Wingdings" pitchFamily="2" charset="2"/>
              <a:buChar char="q"/>
            </a:pPr>
            <a:r>
              <a:rPr lang="en-GB" b="0" dirty="0">
                <a:hlinkClick r:id="rId3"/>
              </a:rPr>
              <a:t>http://</a:t>
            </a:r>
            <a:r>
              <a:rPr lang="en-GB" b="0" dirty="0" smtClean="0">
                <a:hlinkClick r:id="rId3"/>
              </a:rPr>
              <a:t>pro.europeana.eu/web/europeana-1914-1918/home</a:t>
            </a:r>
            <a:endParaRPr lang="en-GB" b="0" dirty="0"/>
          </a:p>
          <a:p>
            <a:pPr marL="0" indent="0">
              <a:buNone/>
            </a:pPr>
            <a:endParaRPr lang="fr-BE" sz="1000" b="0" dirty="0" smtClean="0"/>
          </a:p>
          <a:p>
            <a:pPr marL="342900" lvl="1" indent="-342900">
              <a:buFont typeface="Arial" pitchFamily="34" charset="0"/>
              <a:buChar char="•"/>
            </a:pPr>
            <a:r>
              <a:rPr lang="en-GB" sz="2400" dirty="0">
                <a:solidFill>
                  <a:srgbClr val="BA4A4D"/>
                </a:solidFill>
                <a:ea typeface="+mn-ea"/>
                <a:cs typeface="+mn-cs"/>
              </a:rPr>
              <a:t>Europeana 1989 </a:t>
            </a:r>
            <a:r>
              <a:rPr lang="en-GB" sz="2400" b="0" dirty="0">
                <a:ea typeface="+mn-ea"/>
                <a:cs typeface="+mn-cs"/>
              </a:rPr>
              <a:t>collects stories, pictures, films or other items relating to the events of </a:t>
            </a:r>
            <a:r>
              <a:rPr lang="en-GB" sz="2400" b="0" dirty="0" smtClean="0">
                <a:ea typeface="+mn-ea"/>
                <a:cs typeface="+mn-cs"/>
              </a:rPr>
              <a:t>the fall of the Iron Curtain</a:t>
            </a:r>
          </a:p>
          <a:p>
            <a:pPr lvl="1">
              <a:buFont typeface="Wingdings" pitchFamily="2" charset="2"/>
              <a:buChar char="q"/>
            </a:pPr>
            <a:r>
              <a:rPr lang="en-GB" b="0" dirty="0" smtClean="0"/>
              <a:t> </a:t>
            </a:r>
            <a:r>
              <a:rPr lang="en-GB" b="0" dirty="0" smtClean="0">
                <a:hlinkClick r:id="rId4"/>
              </a:rPr>
              <a:t>http://www.europeana1989.eu/en/#|</a:t>
            </a:r>
            <a:r>
              <a:rPr lang="en-GB" b="0" dirty="0" smtClean="0"/>
              <a:t> </a:t>
            </a:r>
            <a:endParaRPr lang="fr-BE" b="0" dirty="0"/>
          </a:p>
        </p:txBody>
      </p:sp>
      <p:sp>
        <p:nvSpPr>
          <p:cNvPr id="4" name="Up Arrow Callout 3"/>
          <p:cNvSpPr/>
          <p:nvPr/>
        </p:nvSpPr>
        <p:spPr>
          <a:xfrm rot="21329495">
            <a:off x="712018" y="5075486"/>
            <a:ext cx="8064896" cy="1440160"/>
          </a:xfrm>
          <a:prstGeom prst="upArrowCallout">
            <a:avLst>
              <a:gd name="adj1" fmla="val 27048"/>
              <a:gd name="adj2" fmla="val 57771"/>
              <a:gd name="adj3" fmla="val 25000"/>
              <a:gd name="adj4" fmla="val 64977"/>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800" dirty="0" err="1" smtClean="0"/>
              <a:t>Family</a:t>
            </a:r>
            <a:r>
              <a:rPr lang="fr-BE" sz="1800" dirty="0" smtClean="0"/>
              <a:t> </a:t>
            </a:r>
            <a:r>
              <a:rPr lang="fr-BE" sz="1800" dirty="0" err="1" smtClean="0"/>
              <a:t>history</a:t>
            </a:r>
            <a:r>
              <a:rPr lang="fr-BE" sz="1800" dirty="0" smtClean="0"/>
              <a:t> </a:t>
            </a:r>
            <a:r>
              <a:rPr lang="fr-BE" sz="1800" dirty="0" err="1" smtClean="0"/>
              <a:t>roadshows</a:t>
            </a:r>
            <a:r>
              <a:rPr lang="fr-BE" sz="1800" dirty="0" smtClean="0"/>
              <a:t> … help </a:t>
            </a:r>
            <a:r>
              <a:rPr lang="fr-BE" sz="1800" dirty="0" err="1" smtClean="0">
                <a:solidFill>
                  <a:srgbClr val="BA4A4D"/>
                </a:solidFill>
              </a:rPr>
              <a:t>collect</a:t>
            </a:r>
            <a:r>
              <a:rPr lang="fr-BE" sz="1800" dirty="0" smtClean="0">
                <a:solidFill>
                  <a:srgbClr val="BA4A4D"/>
                </a:solidFill>
              </a:rPr>
              <a:t>, </a:t>
            </a:r>
            <a:r>
              <a:rPr lang="fr-BE" sz="1800" dirty="0" err="1" smtClean="0">
                <a:solidFill>
                  <a:srgbClr val="BA4A4D"/>
                </a:solidFill>
              </a:rPr>
              <a:t>share</a:t>
            </a:r>
            <a:r>
              <a:rPr lang="fr-BE" sz="1800" dirty="0" smtClean="0">
                <a:solidFill>
                  <a:srgbClr val="BA4A4D"/>
                </a:solidFill>
              </a:rPr>
              <a:t> </a:t>
            </a:r>
            <a:r>
              <a:rPr lang="fr-BE" sz="1800" dirty="0" err="1" smtClean="0"/>
              <a:t>previously</a:t>
            </a:r>
            <a:r>
              <a:rPr lang="fr-BE" sz="1800" dirty="0" smtClean="0"/>
              <a:t> </a:t>
            </a:r>
            <a:r>
              <a:rPr lang="fr-BE" sz="1800" dirty="0" err="1" smtClean="0"/>
              <a:t>locked</a:t>
            </a:r>
            <a:r>
              <a:rPr lang="fr-BE" sz="1800" dirty="0" smtClean="0"/>
              <a:t> content and </a:t>
            </a:r>
            <a:r>
              <a:rPr lang="fr-BE" sz="1800" dirty="0" err="1" smtClean="0">
                <a:solidFill>
                  <a:srgbClr val="BA4A4D"/>
                </a:solidFill>
              </a:rPr>
              <a:t>shape</a:t>
            </a:r>
            <a:r>
              <a:rPr lang="fr-BE" sz="1800" dirty="0" smtClean="0">
                <a:solidFill>
                  <a:srgbClr val="BA4A4D"/>
                </a:solidFill>
              </a:rPr>
              <a:t> </a:t>
            </a:r>
            <a:r>
              <a:rPr lang="fr-BE" sz="1800" dirty="0" err="1" smtClean="0">
                <a:solidFill>
                  <a:srgbClr val="BA4A4D"/>
                </a:solidFill>
              </a:rPr>
              <a:t>community</a:t>
            </a:r>
            <a:r>
              <a:rPr lang="fr-BE" sz="1800" dirty="0" smtClean="0">
                <a:solidFill>
                  <a:srgbClr val="BA4A4D"/>
                </a:solidFill>
              </a:rPr>
              <a:t> </a:t>
            </a:r>
            <a:r>
              <a:rPr lang="fr-BE" sz="1800" dirty="0" err="1" smtClean="0">
                <a:solidFill>
                  <a:srgbClr val="BA4A4D"/>
                </a:solidFill>
              </a:rPr>
              <a:t>identity</a:t>
            </a:r>
            <a:endParaRPr lang="en-GB" sz="1800" dirty="0">
              <a:solidFill>
                <a:srgbClr val="BA4A4D"/>
              </a:solidFill>
            </a:endParaRPr>
          </a:p>
        </p:txBody>
      </p:sp>
      <p:sp>
        <p:nvSpPr>
          <p:cNvPr id="6" name="Slide Number Placeholder 5"/>
          <p:cNvSpPr>
            <a:spLocks noGrp="1"/>
          </p:cNvSpPr>
          <p:nvPr>
            <p:ph type="sldNum" sz="quarter" idx="12"/>
          </p:nvPr>
        </p:nvSpPr>
        <p:spPr/>
        <p:txBody>
          <a:bodyPr/>
          <a:lstStyle/>
          <a:p>
            <a:pPr>
              <a:defRPr/>
            </a:pPr>
            <a:fld id="{46861DAA-5BBC-4812-876F-0D7C7B9EA75C}" type="slidenum">
              <a:rPr lang="en-GB" smtClean="0"/>
              <a:pPr>
                <a:defRPr/>
              </a:pPr>
              <a:t>6</a:t>
            </a:fld>
            <a:endParaRPr lang="en-GB"/>
          </a:p>
        </p:txBody>
      </p:sp>
    </p:spTree>
    <p:extLst>
      <p:ext uri="{BB962C8B-B14F-4D97-AF65-F5344CB8AC3E}">
        <p14:creationId xmlns:p14="http://schemas.microsoft.com/office/powerpoint/2010/main" val="492204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936625"/>
          </a:xfrm>
        </p:spPr>
        <p:txBody>
          <a:bodyPr/>
          <a:lstStyle/>
          <a:p>
            <a:r>
              <a:rPr lang="fr-BE" sz="2800" dirty="0" err="1" smtClean="0"/>
              <a:t>Traditional</a:t>
            </a:r>
            <a:r>
              <a:rPr lang="fr-BE" sz="2800" dirty="0" smtClean="0"/>
              <a:t> </a:t>
            </a:r>
            <a:r>
              <a:rPr lang="fr-BE" sz="2800" dirty="0" err="1" smtClean="0"/>
              <a:t>tasks</a:t>
            </a:r>
            <a:r>
              <a:rPr lang="fr-BE" sz="2800" dirty="0" smtClean="0"/>
              <a:t> vs. digital culture (3)</a:t>
            </a:r>
            <a:endParaRPr lang="en-GB" sz="2800" dirty="0"/>
          </a:p>
        </p:txBody>
      </p:sp>
      <p:sp>
        <p:nvSpPr>
          <p:cNvPr id="3" name="Content Placeholder 2"/>
          <p:cNvSpPr>
            <a:spLocks noGrp="1"/>
          </p:cNvSpPr>
          <p:nvPr>
            <p:ph idx="1"/>
          </p:nvPr>
        </p:nvSpPr>
        <p:spPr>
          <a:xfrm>
            <a:off x="3563888" y="2060848"/>
            <a:ext cx="5544616" cy="2016224"/>
          </a:xfrm>
        </p:spPr>
        <p:txBody>
          <a:bodyPr/>
          <a:lstStyle/>
          <a:p>
            <a:r>
              <a:rPr lang="fr-BE" b="1" dirty="0" smtClean="0">
                <a:solidFill>
                  <a:srgbClr val="BA4A4D"/>
                </a:solidFill>
              </a:rPr>
              <a:t>3D-COFORM </a:t>
            </a:r>
            <a:r>
              <a:rPr lang="fr-BE" dirty="0"/>
              <a:t>- </a:t>
            </a:r>
            <a:r>
              <a:rPr lang="en-GB" dirty="0" smtClean="0"/>
              <a:t>3D digitisation tools resulting in richer and more realistic representations of </a:t>
            </a:r>
            <a:r>
              <a:rPr lang="en-GB" dirty="0"/>
              <a:t>tangible cultural </a:t>
            </a:r>
            <a:r>
              <a:rPr lang="en-GB" dirty="0" smtClean="0"/>
              <a:t>heritage</a:t>
            </a:r>
          </a:p>
          <a:p>
            <a:pPr lvl="1">
              <a:buFont typeface="Wingdings" pitchFamily="2" charset="2"/>
              <a:buChar char="q"/>
            </a:pPr>
            <a:r>
              <a:rPr lang="en-GB" sz="1600" b="0" dirty="0">
                <a:hlinkClick r:id="rId3"/>
              </a:rPr>
              <a:t>http://www.3d-coform.eu</a:t>
            </a:r>
            <a:r>
              <a:rPr lang="en-GB" sz="1600" b="0" dirty="0" smtClean="0">
                <a:hlinkClick r:id="rId3"/>
              </a:rPr>
              <a:t>/</a:t>
            </a:r>
            <a:r>
              <a:rPr lang="en-GB" sz="1600" b="0" dirty="0" smtClean="0"/>
              <a:t> </a:t>
            </a:r>
          </a:p>
          <a:p>
            <a:pPr lvl="1">
              <a:buFont typeface="Wingdings" pitchFamily="2" charset="2"/>
              <a:buChar char="q"/>
            </a:pPr>
            <a:endParaRPr lang="fr-BE" sz="1000" b="0" dirty="0" smtClean="0"/>
          </a:p>
        </p:txBody>
      </p:sp>
      <p:sp>
        <p:nvSpPr>
          <p:cNvPr id="5" name="Content Placeholder 2"/>
          <p:cNvSpPr txBox="1">
            <a:spLocks/>
          </p:cNvSpPr>
          <p:nvPr/>
        </p:nvSpPr>
        <p:spPr bwMode="auto">
          <a:xfrm>
            <a:off x="-26108" y="4323908"/>
            <a:ext cx="6732240" cy="21602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342900" lvl="1" indent="-342900">
              <a:buFont typeface="Arial" pitchFamily="34" charset="0"/>
              <a:buChar char="•"/>
            </a:pPr>
            <a:r>
              <a:rPr lang="en-GB" sz="2400" dirty="0" smtClean="0">
                <a:solidFill>
                  <a:srgbClr val="BA4A4D"/>
                </a:solidFill>
                <a:ea typeface="+mn-ea"/>
                <a:cs typeface="+mn-cs"/>
              </a:rPr>
              <a:t>Roma Nova </a:t>
            </a:r>
            <a:r>
              <a:rPr lang="en-GB" sz="2400" b="0" dirty="0" smtClean="0">
                <a:ea typeface="+mn-ea"/>
                <a:cs typeface="+mn-cs"/>
              </a:rPr>
              <a:t>- a serious game taking place in an immersive environment replicating the antique city of Rome to teach history to young audiences</a:t>
            </a:r>
          </a:p>
          <a:p>
            <a:pPr lvl="1">
              <a:buFont typeface="Wingdings" pitchFamily="2" charset="2"/>
              <a:buChar char="q"/>
            </a:pPr>
            <a:r>
              <a:rPr lang="en-GB" sz="1600" b="0" dirty="0" smtClean="0">
                <a:hlinkClick r:id="rId4"/>
              </a:rPr>
              <a:t>http://www.seriousgamesinstitute.co.uk/applied-research/Roma-Nova.aspx</a:t>
            </a:r>
            <a:r>
              <a:rPr lang="en-GB" sz="1600" b="0" dirty="0" smtClean="0"/>
              <a:t>  </a:t>
            </a:r>
            <a:endParaRPr lang="fr-BE" sz="1600" b="0" dirty="0"/>
          </a:p>
        </p:txBody>
      </p:sp>
      <p:sp>
        <p:nvSpPr>
          <p:cNvPr id="6" name="Left Arrow Callout 5"/>
          <p:cNvSpPr/>
          <p:nvPr/>
        </p:nvSpPr>
        <p:spPr>
          <a:xfrm>
            <a:off x="6516216" y="4221087"/>
            <a:ext cx="2448272" cy="2030155"/>
          </a:xfrm>
          <a:prstGeom prst="leftArrowCallout">
            <a:avLst>
              <a:gd name="adj1" fmla="val 15547"/>
              <a:gd name="adj2" fmla="val 28447"/>
              <a:gd name="adj3" fmla="val 28545"/>
              <a:gd name="adj4" fmla="val 64977"/>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800" dirty="0" smtClean="0"/>
              <a:t>Digital cultural </a:t>
            </a:r>
            <a:r>
              <a:rPr lang="fr-BE" sz="1800" dirty="0" err="1" smtClean="0"/>
              <a:t>heritage</a:t>
            </a:r>
            <a:r>
              <a:rPr lang="fr-BE" sz="1800" dirty="0" smtClean="0"/>
              <a:t> content as input for </a:t>
            </a:r>
            <a:r>
              <a:rPr lang="fr-BE" sz="1800" dirty="0" err="1" smtClean="0">
                <a:solidFill>
                  <a:srgbClr val="BA4A4D"/>
                </a:solidFill>
              </a:rPr>
              <a:t>education</a:t>
            </a:r>
            <a:endParaRPr lang="en-GB" sz="1800" dirty="0">
              <a:solidFill>
                <a:srgbClr val="BA4A4D"/>
              </a:solidFill>
            </a:endParaRPr>
          </a:p>
        </p:txBody>
      </p:sp>
      <p:sp>
        <p:nvSpPr>
          <p:cNvPr id="7" name="Right Arrow Callout 6"/>
          <p:cNvSpPr/>
          <p:nvPr/>
        </p:nvSpPr>
        <p:spPr>
          <a:xfrm>
            <a:off x="251520" y="1988840"/>
            <a:ext cx="3312368" cy="2088232"/>
          </a:xfrm>
          <a:prstGeom prst="rightArrowCallout">
            <a:avLst>
              <a:gd name="adj1" fmla="val 25000"/>
              <a:gd name="adj2" fmla="val 37289"/>
              <a:gd name="adj3" fmla="val 22769"/>
              <a:gd name="adj4" fmla="val 78382"/>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fr-BE" sz="1800" dirty="0"/>
              <a:t>3D-digitisation </a:t>
            </a:r>
            <a:r>
              <a:rPr lang="fr-BE" sz="1800" dirty="0" smtClean="0"/>
              <a:t>&amp; documentation </a:t>
            </a:r>
            <a:r>
              <a:rPr lang="fr-BE" sz="1800" dirty="0" err="1" smtClean="0"/>
              <a:t>supporting</a:t>
            </a:r>
            <a:r>
              <a:rPr lang="fr-BE" sz="1800" dirty="0" smtClean="0"/>
              <a:t> </a:t>
            </a:r>
            <a:r>
              <a:rPr lang="fr-BE" sz="1800" dirty="0" smtClean="0">
                <a:solidFill>
                  <a:srgbClr val="BA4A4D"/>
                </a:solidFill>
              </a:rPr>
              <a:t>curation &amp; </a:t>
            </a:r>
            <a:r>
              <a:rPr lang="fr-BE" sz="1800" dirty="0" err="1" smtClean="0">
                <a:solidFill>
                  <a:srgbClr val="BA4A4D"/>
                </a:solidFill>
              </a:rPr>
              <a:t>preservation</a:t>
            </a:r>
            <a:r>
              <a:rPr lang="fr-BE" sz="1800" dirty="0" smtClean="0">
                <a:solidFill>
                  <a:srgbClr val="BA4A4D"/>
                </a:solidFill>
              </a:rPr>
              <a:t> </a:t>
            </a:r>
            <a:endParaRPr lang="en-GB" sz="1800" dirty="0">
              <a:solidFill>
                <a:srgbClr val="BA4A4D"/>
              </a:solidFill>
            </a:endParaRPr>
          </a:p>
        </p:txBody>
      </p:sp>
      <p:sp>
        <p:nvSpPr>
          <p:cNvPr id="8" name="Slide Number Placeholder 7"/>
          <p:cNvSpPr>
            <a:spLocks noGrp="1"/>
          </p:cNvSpPr>
          <p:nvPr>
            <p:ph type="sldNum" sz="quarter" idx="12"/>
          </p:nvPr>
        </p:nvSpPr>
        <p:spPr/>
        <p:txBody>
          <a:bodyPr/>
          <a:lstStyle/>
          <a:p>
            <a:pPr>
              <a:defRPr/>
            </a:pPr>
            <a:fld id="{46861DAA-5BBC-4812-876F-0D7C7B9EA75C}" type="slidenum">
              <a:rPr lang="en-GB" smtClean="0"/>
              <a:pPr>
                <a:defRPr/>
              </a:pPr>
              <a:t>7</a:t>
            </a:fld>
            <a:endParaRPr lang="en-GB"/>
          </a:p>
        </p:txBody>
      </p:sp>
    </p:spTree>
    <p:extLst>
      <p:ext uri="{BB962C8B-B14F-4D97-AF65-F5344CB8AC3E}">
        <p14:creationId xmlns:p14="http://schemas.microsoft.com/office/powerpoint/2010/main" val="3317214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96752"/>
            <a:ext cx="8640959" cy="936625"/>
          </a:xfrm>
        </p:spPr>
        <p:txBody>
          <a:bodyPr/>
          <a:lstStyle/>
          <a:p>
            <a:r>
              <a:rPr lang="en-GB" dirty="0"/>
              <a:t>Digital culture: Unlocking the potential</a:t>
            </a:r>
          </a:p>
        </p:txBody>
      </p:sp>
      <p:sp>
        <p:nvSpPr>
          <p:cNvPr id="3" name="Content Placeholder 2"/>
          <p:cNvSpPr>
            <a:spLocks noGrp="1"/>
          </p:cNvSpPr>
          <p:nvPr>
            <p:ph idx="1"/>
          </p:nvPr>
        </p:nvSpPr>
        <p:spPr>
          <a:xfrm>
            <a:off x="457200" y="2276872"/>
            <a:ext cx="8229600" cy="3921820"/>
          </a:xfrm>
        </p:spPr>
        <p:txBody>
          <a:bodyPr/>
          <a:lstStyle/>
          <a:p>
            <a:pPr marL="0" indent="0">
              <a:buNone/>
            </a:pPr>
            <a:r>
              <a:rPr lang="fr-BE" dirty="0" err="1" smtClean="0"/>
              <a:t>Develop</a:t>
            </a:r>
            <a:r>
              <a:rPr lang="fr-BE" dirty="0" smtClean="0"/>
              <a:t> </a:t>
            </a:r>
            <a:r>
              <a:rPr lang="fr-BE" dirty="0" err="1" smtClean="0"/>
              <a:t>economic</a:t>
            </a:r>
            <a:r>
              <a:rPr lang="fr-BE" dirty="0" smtClean="0"/>
              <a:t> </a:t>
            </a:r>
            <a:r>
              <a:rPr lang="fr-BE" dirty="0" err="1" smtClean="0"/>
              <a:t>potential</a:t>
            </a:r>
            <a:r>
              <a:rPr lang="fr-BE" dirty="0" smtClean="0"/>
              <a:t> of digital cultural </a:t>
            </a:r>
            <a:r>
              <a:rPr lang="fr-BE" dirty="0" err="1" smtClean="0"/>
              <a:t>heritage</a:t>
            </a:r>
            <a:r>
              <a:rPr lang="fr-BE" dirty="0"/>
              <a:t> </a:t>
            </a:r>
            <a:r>
              <a:rPr lang="fr-BE" dirty="0" smtClean="0"/>
              <a:t>by:</a:t>
            </a:r>
          </a:p>
          <a:p>
            <a:pPr marL="0" indent="0">
              <a:buNone/>
            </a:pPr>
            <a:endParaRPr lang="fr-BE" sz="1000" dirty="0" smtClean="0"/>
          </a:p>
          <a:p>
            <a:r>
              <a:rPr lang="fr-BE" dirty="0" err="1" smtClean="0"/>
              <a:t>Increasing</a:t>
            </a:r>
            <a:r>
              <a:rPr lang="fr-BE" dirty="0" smtClean="0"/>
              <a:t> </a:t>
            </a:r>
            <a:r>
              <a:rPr lang="fr-BE" dirty="0" err="1" smtClean="0"/>
              <a:t>digitisation</a:t>
            </a:r>
            <a:r>
              <a:rPr lang="fr-BE" dirty="0" smtClean="0"/>
              <a:t> </a:t>
            </a:r>
            <a:r>
              <a:rPr lang="fr-BE" dirty="0" err="1" smtClean="0"/>
              <a:t>across</a:t>
            </a:r>
            <a:r>
              <a:rPr lang="fr-BE" dirty="0" smtClean="0"/>
              <a:t> Europe</a:t>
            </a:r>
          </a:p>
          <a:p>
            <a:endParaRPr lang="fr-BE" sz="1000" dirty="0" smtClean="0"/>
          </a:p>
          <a:p>
            <a:r>
              <a:rPr lang="fr-BE" dirty="0" err="1" smtClean="0"/>
              <a:t>Improving</a:t>
            </a:r>
            <a:r>
              <a:rPr lang="fr-BE" dirty="0" smtClean="0"/>
              <a:t> online </a:t>
            </a:r>
            <a:r>
              <a:rPr lang="fr-BE" dirty="0" err="1" smtClean="0"/>
              <a:t>access</a:t>
            </a:r>
            <a:r>
              <a:rPr lang="fr-BE" dirty="0" smtClean="0"/>
              <a:t> and </a:t>
            </a:r>
            <a:r>
              <a:rPr lang="fr-BE" dirty="0" err="1" smtClean="0"/>
              <a:t>reuse</a:t>
            </a:r>
            <a:endParaRPr lang="fr-BE" dirty="0" smtClean="0"/>
          </a:p>
          <a:p>
            <a:endParaRPr lang="fr-BE" sz="1000" dirty="0" smtClean="0"/>
          </a:p>
          <a:p>
            <a:r>
              <a:rPr lang="fr-BE" dirty="0" err="1" smtClean="0"/>
              <a:t>Contributing</a:t>
            </a:r>
            <a:r>
              <a:rPr lang="fr-BE" dirty="0" smtClean="0"/>
              <a:t> to long-</a:t>
            </a:r>
            <a:r>
              <a:rPr lang="fr-BE" dirty="0" err="1" smtClean="0"/>
              <a:t>term</a:t>
            </a:r>
            <a:r>
              <a:rPr lang="fr-BE" dirty="0" smtClean="0"/>
              <a:t> </a:t>
            </a:r>
            <a:r>
              <a:rPr lang="fr-BE" dirty="0" err="1" smtClean="0"/>
              <a:t>preservation</a:t>
            </a:r>
            <a:endParaRPr lang="en-GB"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5157191"/>
            <a:ext cx="2436862" cy="1332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a:defRPr/>
            </a:pPr>
            <a:fld id="{46861DAA-5BBC-4812-876F-0D7C7B9EA75C}" type="slidenum">
              <a:rPr lang="en-GB" smtClean="0"/>
              <a:pPr>
                <a:defRPr/>
              </a:pPr>
              <a:t>8</a:t>
            </a:fld>
            <a:endParaRPr lang="en-GB"/>
          </a:p>
        </p:txBody>
      </p:sp>
    </p:spTree>
    <p:extLst>
      <p:ext uri="{BB962C8B-B14F-4D97-AF65-F5344CB8AC3E}">
        <p14:creationId xmlns:p14="http://schemas.microsoft.com/office/powerpoint/2010/main" val="3931010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1080120"/>
          </a:xfrm>
        </p:spPr>
        <p:txBody>
          <a:bodyPr/>
          <a:lstStyle/>
          <a:p>
            <a:pPr marL="0" indent="0">
              <a:tabLst>
                <a:tab pos="0" algn="l"/>
              </a:tabLst>
            </a:pPr>
            <a:r>
              <a:rPr lang="en-GB" sz="2200" dirty="0"/>
              <a:t>Commission Recommendation on digitisation and online accessibility of cultural material and digital preservation</a:t>
            </a:r>
            <a:r>
              <a:rPr lang="fr-BE" sz="2200" dirty="0" smtClean="0"/>
              <a:t>*</a:t>
            </a:r>
            <a:endParaRPr lang="en-GB" sz="2200" dirty="0"/>
          </a:p>
        </p:txBody>
      </p:sp>
      <p:sp>
        <p:nvSpPr>
          <p:cNvPr id="3" name="Content Placeholder 2"/>
          <p:cNvSpPr>
            <a:spLocks noGrp="1"/>
          </p:cNvSpPr>
          <p:nvPr>
            <p:ph idx="1"/>
          </p:nvPr>
        </p:nvSpPr>
        <p:spPr>
          <a:xfrm>
            <a:off x="467544" y="2564904"/>
            <a:ext cx="8229600" cy="3993828"/>
          </a:xfrm>
        </p:spPr>
        <p:txBody>
          <a:bodyPr/>
          <a:lstStyle/>
          <a:p>
            <a:pPr marL="0" indent="0">
              <a:buNone/>
            </a:pPr>
            <a:r>
              <a:rPr lang="en-GB" dirty="0" smtClean="0"/>
              <a:t>Asks MS </a:t>
            </a:r>
            <a:r>
              <a:rPr lang="en-GB" dirty="0"/>
              <a:t>to step up their efforts, pool their resources and involve private actors in digitising cultural material and making it available through </a:t>
            </a:r>
            <a:r>
              <a:rPr lang="en-GB" dirty="0" smtClean="0"/>
              <a:t>Europeana addressing issues related to</a:t>
            </a:r>
          </a:p>
          <a:p>
            <a:pPr marL="0" indent="0">
              <a:buNone/>
            </a:pPr>
            <a:endParaRPr lang="en-GB" sz="1000" dirty="0" smtClean="0"/>
          </a:p>
          <a:p>
            <a:r>
              <a:rPr lang="en-GB" dirty="0" smtClean="0"/>
              <a:t>the </a:t>
            </a:r>
            <a:r>
              <a:rPr lang="en-GB" dirty="0"/>
              <a:t>organisation and funding of </a:t>
            </a:r>
            <a:r>
              <a:rPr lang="en-GB" dirty="0" smtClean="0"/>
              <a:t>digitisation</a:t>
            </a:r>
          </a:p>
          <a:p>
            <a:endParaRPr lang="en-GB" sz="1000" dirty="0" smtClean="0"/>
          </a:p>
          <a:p>
            <a:r>
              <a:rPr lang="en-GB" dirty="0" smtClean="0"/>
              <a:t>the </a:t>
            </a:r>
            <a:r>
              <a:rPr lang="en-GB" dirty="0"/>
              <a:t>online accessibility of public domain and in-copyright material as well </a:t>
            </a:r>
            <a:r>
              <a:rPr lang="en-GB" dirty="0" smtClean="0"/>
              <a:t>as</a:t>
            </a:r>
          </a:p>
          <a:p>
            <a:endParaRPr lang="en-GB" sz="1000" dirty="0" smtClean="0"/>
          </a:p>
          <a:p>
            <a:r>
              <a:rPr lang="en-GB" dirty="0" smtClean="0"/>
              <a:t>digital preservation</a:t>
            </a:r>
            <a:endParaRPr lang="en-GB" dirty="0"/>
          </a:p>
        </p:txBody>
      </p:sp>
      <p:sp>
        <p:nvSpPr>
          <p:cNvPr id="4" name="TextBox 3"/>
          <p:cNvSpPr txBox="1"/>
          <p:nvPr/>
        </p:nvSpPr>
        <p:spPr>
          <a:xfrm>
            <a:off x="4788024" y="6231399"/>
            <a:ext cx="3456384" cy="338554"/>
          </a:xfrm>
          <a:prstGeom prst="rect">
            <a:avLst/>
          </a:prstGeom>
          <a:noFill/>
        </p:spPr>
        <p:txBody>
          <a:bodyPr wrap="square" rtlCol="0">
            <a:spAutoFit/>
          </a:bodyPr>
          <a:lstStyle/>
          <a:p>
            <a:r>
              <a:rPr lang="fr-BE" sz="1600" b="0" dirty="0" smtClean="0">
                <a:solidFill>
                  <a:srgbClr val="0F5494"/>
                </a:solidFill>
              </a:rPr>
              <a:t>* </a:t>
            </a:r>
            <a:r>
              <a:rPr lang="pl-PL" sz="1600" b="0" dirty="0" smtClean="0">
                <a:solidFill>
                  <a:srgbClr val="0F5494"/>
                </a:solidFill>
              </a:rPr>
              <a:t>OJ </a:t>
            </a:r>
            <a:r>
              <a:rPr lang="pl-PL" sz="1600" b="0" dirty="0">
                <a:solidFill>
                  <a:srgbClr val="0F5494"/>
                </a:solidFill>
              </a:rPr>
              <a:t>L 283, 29.10.2011, p. 39.</a:t>
            </a:r>
            <a:endParaRPr lang="en-GB" sz="1600" b="0" dirty="0" err="1" smtClean="0">
              <a:solidFill>
                <a:srgbClr val="0F5494"/>
              </a:solidFill>
            </a:endParaRPr>
          </a:p>
        </p:txBody>
      </p:sp>
      <p:sp>
        <p:nvSpPr>
          <p:cNvPr id="6" name="Slide Number Placeholder 5"/>
          <p:cNvSpPr>
            <a:spLocks noGrp="1"/>
          </p:cNvSpPr>
          <p:nvPr>
            <p:ph type="sldNum" sz="quarter" idx="12"/>
          </p:nvPr>
        </p:nvSpPr>
        <p:spPr/>
        <p:txBody>
          <a:bodyPr/>
          <a:lstStyle/>
          <a:p>
            <a:pPr>
              <a:defRPr/>
            </a:pPr>
            <a:fld id="{46861DAA-5BBC-4812-876F-0D7C7B9EA75C}" type="slidenum">
              <a:rPr lang="en-GB" smtClean="0"/>
              <a:pPr>
                <a:defRPr/>
              </a:pPr>
              <a:t>9</a:t>
            </a:fld>
            <a:endParaRPr lang="en-GB"/>
          </a:p>
        </p:txBody>
      </p:sp>
    </p:spTree>
    <p:extLst>
      <p:ext uri="{BB962C8B-B14F-4D97-AF65-F5344CB8AC3E}">
        <p14:creationId xmlns:p14="http://schemas.microsoft.com/office/powerpoint/2010/main" val="3159203816"/>
      </p:ext>
    </p:extLst>
  </p:cSld>
  <p:clrMapOvr>
    <a:masterClrMapping/>
  </p:clrMapOvr>
</p:sld>
</file>

<file path=ppt/theme/theme1.xml><?xml version="1.0" encoding="utf-8"?>
<a:theme xmlns:a="http://schemas.openxmlformats.org/drawingml/2006/main" name="Default Design">
  <a:themeElements>
    <a:clrScheme name="EU Banner">
      <a:dk1>
        <a:srgbClr val="0F5494"/>
      </a:dk1>
      <a:lt1>
        <a:srgbClr val="FFFFFF"/>
      </a:lt1>
      <a:dk2>
        <a:srgbClr val="000000"/>
      </a:dk2>
      <a:lt2>
        <a:srgbClr val="808080"/>
      </a:lt2>
      <a:accent1>
        <a:srgbClr val="BBE0E3"/>
      </a:accent1>
      <a:accent2>
        <a:srgbClr val="0F5494"/>
      </a:accent2>
      <a:accent3>
        <a:srgbClr val="FFFFFF"/>
      </a:accent3>
      <a:accent4>
        <a:srgbClr val="000000"/>
      </a:accent4>
      <a:accent5>
        <a:srgbClr val="DAEDEF"/>
      </a:accent5>
      <a:accent6>
        <a:srgbClr val="0F5494"/>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3676</TotalTime>
  <Words>3144</Words>
  <Application>Microsoft Office PowerPoint</Application>
  <PresentationFormat>On-screen Show (4:3)</PresentationFormat>
  <Paragraphs>314</Paragraphs>
  <Slides>24</Slides>
  <Notes>17</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Digital Culture Challenges &amp; Opportunities</vt:lpstr>
      <vt:lpstr>PowerPoint Presentation</vt:lpstr>
      <vt:lpstr>The heritage cycle</vt:lpstr>
      <vt:lpstr>Digital culture: Opportunities</vt:lpstr>
      <vt:lpstr>Traditional tasks vs. digital culture (1)</vt:lpstr>
      <vt:lpstr>Traditional tasks vs. digital culture (2)</vt:lpstr>
      <vt:lpstr>Traditional tasks vs. digital culture (3)</vt:lpstr>
      <vt:lpstr>Digital culture: Unlocking the potential</vt:lpstr>
      <vt:lpstr>Commission Recommendation on digitisation and online accessibility of cultural material and digital preservation*</vt:lpstr>
      <vt:lpstr>PSI Directive</vt:lpstr>
      <vt:lpstr>Support for digitisation &amp; virtualisation</vt:lpstr>
      <vt:lpstr>Access and reuse</vt:lpstr>
      <vt:lpstr>Digital preservation</vt:lpstr>
      <vt:lpstr>Future Funding Opportunities (1)</vt:lpstr>
      <vt:lpstr>Future Funding Opportunities (2)</vt:lpstr>
      <vt:lpstr>Cultural Heritage Resources</vt:lpstr>
      <vt:lpstr>Cultural Heritage Resources</vt:lpstr>
      <vt:lpstr>Future Funding Opportunities (3)</vt:lpstr>
      <vt:lpstr>Future Funding Opportunities (4)</vt:lpstr>
      <vt:lpstr>Digital culture: Challenges</vt:lpstr>
      <vt:lpstr>ENUMERATE core survey: some results</vt:lpstr>
      <vt:lpstr>Challenges (1)</vt:lpstr>
      <vt:lpstr>Challenges (2)</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HERNANDEZ-ROS Javier (INFSO)</cp:lastModifiedBy>
  <cp:revision>194</cp:revision>
  <cp:lastPrinted>2013-06-11T09:02:44Z</cp:lastPrinted>
  <dcterms:created xsi:type="dcterms:W3CDTF">2011-10-28T10:25:18Z</dcterms:created>
  <dcterms:modified xsi:type="dcterms:W3CDTF">2013-06-14T15:53:39Z</dcterms:modified>
</cp:coreProperties>
</file>