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1"/>
  </p:sldMasterIdLst>
  <p:notesMasterIdLst>
    <p:notesMasterId r:id="rId31"/>
  </p:notesMasterIdLst>
  <p:sldIdLst>
    <p:sldId id="256" r:id="rId2"/>
    <p:sldId id="260" r:id="rId3"/>
    <p:sldId id="261" r:id="rId4"/>
    <p:sldId id="262" r:id="rId5"/>
    <p:sldId id="266" r:id="rId6"/>
    <p:sldId id="259" r:id="rId7"/>
    <p:sldId id="258" r:id="rId8"/>
    <p:sldId id="276" r:id="rId9"/>
    <p:sldId id="257" r:id="rId10"/>
    <p:sldId id="285" r:id="rId11"/>
    <p:sldId id="263" r:id="rId12"/>
    <p:sldId id="267" r:id="rId13"/>
    <p:sldId id="283" r:id="rId14"/>
    <p:sldId id="284" r:id="rId15"/>
    <p:sldId id="268" r:id="rId16"/>
    <p:sldId id="279" r:id="rId17"/>
    <p:sldId id="272" r:id="rId18"/>
    <p:sldId id="269" r:id="rId19"/>
    <p:sldId id="270" r:id="rId20"/>
    <p:sldId id="271" r:id="rId21"/>
    <p:sldId id="264" r:id="rId22"/>
    <p:sldId id="273" r:id="rId23"/>
    <p:sldId id="274" r:id="rId24"/>
    <p:sldId id="275" r:id="rId25"/>
    <p:sldId id="278" r:id="rId26"/>
    <p:sldId id="277" r:id="rId27"/>
    <p:sldId id="280" r:id="rId28"/>
    <p:sldId id="286" r:id="rId29"/>
    <p:sldId id="265"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8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50E8DAD-B842-4999-A672-A2C2F9B77111}" type="datetimeFigureOut">
              <a:rPr lang="en-IE" smtClean="0"/>
              <a:pPr/>
              <a:t>27/06/2013</a:t>
            </a:fld>
            <a:endParaRPr lang="en-I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F9D6DB8-2AB9-4849-BC50-9F83125C1ACC}" type="slidenum">
              <a:rPr lang="en-IE" smtClean="0"/>
              <a:pPr/>
              <a:t>‹#›</a:t>
            </a:fld>
            <a:endParaRPr lang="en-IE"/>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dirty="0" smtClean="0"/>
              <a:t>Island Heritage</a:t>
            </a:r>
            <a:endParaRPr lang="en-IE" dirty="0"/>
          </a:p>
        </p:txBody>
      </p:sp>
      <p:sp>
        <p:nvSpPr>
          <p:cNvPr id="4" name="Slide Number Placeholder 3"/>
          <p:cNvSpPr>
            <a:spLocks noGrp="1"/>
          </p:cNvSpPr>
          <p:nvPr>
            <p:ph type="sldNum" sz="quarter" idx="10"/>
          </p:nvPr>
        </p:nvSpPr>
        <p:spPr/>
        <p:txBody>
          <a:bodyPr/>
          <a:lstStyle/>
          <a:p>
            <a:fld id="{2F9D6DB8-2AB9-4849-BC50-9F83125C1ACC}" type="slidenum">
              <a:rPr lang="en-IE" smtClean="0"/>
              <a:pPr/>
              <a:t>10</a:t>
            </a:fld>
            <a:endParaRPr lang="en-I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dirty="0"/>
          </a:p>
        </p:txBody>
      </p:sp>
      <p:sp>
        <p:nvSpPr>
          <p:cNvPr id="4" name="Slide Number Placeholder 3"/>
          <p:cNvSpPr>
            <a:spLocks noGrp="1"/>
          </p:cNvSpPr>
          <p:nvPr>
            <p:ph type="sldNum" sz="quarter" idx="10"/>
          </p:nvPr>
        </p:nvSpPr>
        <p:spPr/>
        <p:txBody>
          <a:bodyPr/>
          <a:lstStyle/>
          <a:p>
            <a:fld id="{2F9D6DB8-2AB9-4849-BC50-9F83125C1ACC}" type="slidenum">
              <a:rPr lang="en-IE" smtClean="0"/>
              <a:pPr/>
              <a:t>11</a:t>
            </a:fld>
            <a:endParaRPr lang="en-I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dirty="0" smtClean="0"/>
              <a:t>Dublin Castle</a:t>
            </a:r>
            <a:endParaRPr lang="en-IE" dirty="0"/>
          </a:p>
        </p:txBody>
      </p:sp>
      <p:sp>
        <p:nvSpPr>
          <p:cNvPr id="4" name="Slide Number Placeholder 3"/>
          <p:cNvSpPr>
            <a:spLocks noGrp="1"/>
          </p:cNvSpPr>
          <p:nvPr>
            <p:ph type="sldNum" sz="quarter" idx="10"/>
          </p:nvPr>
        </p:nvSpPr>
        <p:spPr/>
        <p:txBody>
          <a:bodyPr/>
          <a:lstStyle/>
          <a:p>
            <a:fld id="{2F9D6DB8-2AB9-4849-BC50-9F83125C1ACC}" type="slidenum">
              <a:rPr lang="en-IE" smtClean="0"/>
              <a:pPr/>
              <a:t>13</a:t>
            </a:fld>
            <a:endParaRPr lang="en-I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dirty="0" smtClean="0"/>
              <a:t>Amelia Earhart’s flight across the Atlantic</a:t>
            </a:r>
            <a:r>
              <a:rPr lang="en-IE" baseline="0" dirty="0" smtClean="0"/>
              <a:t> Ocean June 18 1932</a:t>
            </a:r>
            <a:endParaRPr lang="en-IE" dirty="0"/>
          </a:p>
        </p:txBody>
      </p:sp>
      <p:sp>
        <p:nvSpPr>
          <p:cNvPr id="4" name="Slide Number Placeholder 3"/>
          <p:cNvSpPr>
            <a:spLocks noGrp="1"/>
          </p:cNvSpPr>
          <p:nvPr>
            <p:ph type="sldNum" sz="quarter" idx="10"/>
          </p:nvPr>
        </p:nvSpPr>
        <p:spPr/>
        <p:txBody>
          <a:bodyPr/>
          <a:lstStyle/>
          <a:p>
            <a:fld id="{2F9D6DB8-2AB9-4849-BC50-9F83125C1ACC}" type="slidenum">
              <a:rPr lang="en-IE" smtClean="0"/>
              <a:pPr/>
              <a:t>14</a:t>
            </a:fld>
            <a:endParaRPr lang="en-I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dirty="0"/>
          </a:p>
        </p:txBody>
      </p:sp>
      <p:sp>
        <p:nvSpPr>
          <p:cNvPr id="4" name="Slide Number Placeholder 3"/>
          <p:cNvSpPr>
            <a:spLocks noGrp="1"/>
          </p:cNvSpPr>
          <p:nvPr>
            <p:ph type="sldNum" sz="quarter" idx="10"/>
          </p:nvPr>
        </p:nvSpPr>
        <p:spPr/>
        <p:txBody>
          <a:bodyPr/>
          <a:lstStyle/>
          <a:p>
            <a:fld id="{2F9D6DB8-2AB9-4849-BC50-9F83125C1ACC}" type="slidenum">
              <a:rPr lang="en-IE" smtClean="0"/>
              <a:pPr/>
              <a:t>17</a:t>
            </a:fld>
            <a:endParaRPr lang="en-I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dirty="0" smtClean="0"/>
              <a:t>CLICK PLAY BUTTON</a:t>
            </a:r>
            <a:r>
              <a:rPr lang="en-IE" baseline="0" dirty="0" smtClean="0"/>
              <a:t> ON BOTTOM RIGHT OF SCREEN TO PLAY AUDIO</a:t>
            </a:r>
            <a:endParaRPr lang="en-IE" dirty="0"/>
          </a:p>
        </p:txBody>
      </p:sp>
      <p:sp>
        <p:nvSpPr>
          <p:cNvPr id="4" name="Slide Number Placeholder 3"/>
          <p:cNvSpPr>
            <a:spLocks noGrp="1"/>
          </p:cNvSpPr>
          <p:nvPr>
            <p:ph type="sldNum" sz="quarter" idx="10"/>
          </p:nvPr>
        </p:nvSpPr>
        <p:spPr/>
        <p:txBody>
          <a:bodyPr/>
          <a:lstStyle/>
          <a:p>
            <a:fld id="{2F9D6DB8-2AB9-4849-BC50-9F83125C1ACC}" type="slidenum">
              <a:rPr lang="en-IE" smtClean="0"/>
              <a:pPr/>
              <a:t>27</a:t>
            </a:fld>
            <a:endParaRPr lang="en-I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5AB1D0DC-3CAE-4E7D-845B-D936785DB4FC}" type="datetimeFigureOut">
              <a:rPr lang="en-IE" smtClean="0"/>
              <a:pPr/>
              <a:t>27/06/2013</a:t>
            </a:fld>
            <a:endParaRPr lang="en-IE"/>
          </a:p>
        </p:txBody>
      </p:sp>
      <p:sp>
        <p:nvSpPr>
          <p:cNvPr id="17" name="Footer Placeholder 16"/>
          <p:cNvSpPr>
            <a:spLocks noGrp="1"/>
          </p:cNvSpPr>
          <p:nvPr>
            <p:ph type="ftr" sz="quarter" idx="11"/>
          </p:nvPr>
        </p:nvSpPr>
        <p:spPr/>
        <p:txBody>
          <a:bodyPr/>
          <a:lstStyle/>
          <a:p>
            <a:endParaRPr lang="en-IE"/>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63BC52AC-7751-4204-ADA1-7463BCA2CE63}" type="slidenum">
              <a:rPr lang="en-IE" smtClean="0"/>
              <a:pPr/>
              <a:t>‹#›</a:t>
            </a:fld>
            <a:endParaRPr lang="en-IE"/>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AB1D0DC-3CAE-4E7D-845B-D936785DB4FC}" type="datetimeFigureOut">
              <a:rPr lang="en-IE" smtClean="0"/>
              <a:pPr/>
              <a:t>27/06/2013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63BC52AC-7751-4204-ADA1-7463BCA2CE63}" type="slidenum">
              <a:rPr lang="en-IE" smtClean="0"/>
              <a:pPr/>
              <a:t>‹#›</a:t>
            </a:fld>
            <a:endParaRPr lang="en-IE"/>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63BC52AC-7751-4204-ADA1-7463BCA2CE63}" type="slidenum">
              <a:rPr lang="en-IE" smtClean="0"/>
              <a:pPr/>
              <a:t>‹#›</a:t>
            </a:fld>
            <a:endParaRPr lang="en-IE"/>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AB1D0DC-3CAE-4E7D-845B-D936785DB4FC}" type="datetimeFigureOut">
              <a:rPr lang="en-IE" smtClean="0"/>
              <a:pPr/>
              <a:t>27/06/2013</a:t>
            </a:fld>
            <a:endParaRPr lang="en-IE"/>
          </a:p>
        </p:txBody>
      </p:sp>
      <p:sp>
        <p:nvSpPr>
          <p:cNvPr id="5" name="Footer Placeholder 4"/>
          <p:cNvSpPr>
            <a:spLocks noGrp="1"/>
          </p:cNvSpPr>
          <p:nvPr>
            <p:ph type="ftr" sz="quarter" idx="11"/>
          </p:nvPr>
        </p:nvSpPr>
        <p:spPr/>
        <p:txBody>
          <a:bodyPr/>
          <a:lstStyle/>
          <a:p>
            <a:endParaRPr lang="en-IE"/>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5AB1D0DC-3CAE-4E7D-845B-D936785DB4FC}" type="datetimeFigureOut">
              <a:rPr lang="en-IE" smtClean="0"/>
              <a:pPr/>
              <a:t>27/06/2013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a:xfrm>
            <a:off x="4361688" y="1026372"/>
            <a:ext cx="457200" cy="441325"/>
          </a:xfrm>
        </p:spPr>
        <p:txBody>
          <a:bodyPr/>
          <a:lstStyle/>
          <a:p>
            <a:fld id="{63BC52AC-7751-4204-ADA1-7463BCA2CE63}" type="slidenum">
              <a:rPr lang="en-IE" smtClean="0"/>
              <a:pPr/>
              <a:t>‹#›</a:t>
            </a:fld>
            <a:endParaRPr lang="en-IE"/>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IE"/>
          </a:p>
        </p:txBody>
      </p:sp>
      <p:sp>
        <p:nvSpPr>
          <p:cNvPr id="4" name="Date Placeholder 3"/>
          <p:cNvSpPr>
            <a:spLocks noGrp="1"/>
          </p:cNvSpPr>
          <p:nvPr>
            <p:ph type="dt" sz="half" idx="10"/>
          </p:nvPr>
        </p:nvSpPr>
        <p:spPr/>
        <p:txBody>
          <a:bodyPr/>
          <a:lstStyle/>
          <a:p>
            <a:fld id="{5AB1D0DC-3CAE-4E7D-845B-D936785DB4FC}" type="datetimeFigureOut">
              <a:rPr lang="en-IE" smtClean="0"/>
              <a:pPr/>
              <a:t>27/06/2013</a:t>
            </a:fld>
            <a:endParaRPr lang="en-IE"/>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63BC52AC-7751-4204-ADA1-7463BCA2CE63}" type="slidenum">
              <a:rPr lang="en-IE" smtClean="0"/>
              <a:pPr/>
              <a:t>‹#›</a:t>
            </a:fld>
            <a:endParaRPr lang="en-IE"/>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5AB1D0DC-3CAE-4E7D-845B-D936785DB4FC}" type="datetimeFigureOut">
              <a:rPr lang="en-IE" smtClean="0"/>
              <a:pPr/>
              <a:t>27/06/2013</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63BC52AC-7751-4204-ADA1-7463BCA2CE63}" type="slidenum">
              <a:rPr lang="en-IE" smtClean="0"/>
              <a:pPr/>
              <a:t>‹#›</a:t>
            </a:fld>
            <a:endParaRPr lang="en-IE"/>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5AB1D0DC-3CAE-4E7D-845B-D936785DB4FC}" type="datetimeFigureOut">
              <a:rPr lang="en-IE" smtClean="0"/>
              <a:pPr/>
              <a:t>27/06/2013</a:t>
            </a:fld>
            <a:endParaRPr lang="en-IE"/>
          </a:p>
        </p:txBody>
      </p:sp>
      <p:sp>
        <p:nvSpPr>
          <p:cNvPr id="8" name="Footer Placeholder 7"/>
          <p:cNvSpPr>
            <a:spLocks noGrp="1"/>
          </p:cNvSpPr>
          <p:nvPr>
            <p:ph type="ftr" sz="quarter" idx="11"/>
          </p:nvPr>
        </p:nvSpPr>
        <p:spPr>
          <a:xfrm>
            <a:off x="304800" y="6409944"/>
            <a:ext cx="3581400" cy="365760"/>
          </a:xfrm>
        </p:spPr>
        <p:txBody>
          <a:bodyPr/>
          <a:lstStyle/>
          <a:p>
            <a:endParaRPr lang="en-IE"/>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63BC52AC-7751-4204-ADA1-7463BCA2CE63}" type="slidenum">
              <a:rPr lang="en-IE" smtClean="0"/>
              <a:pPr/>
              <a:t>‹#›</a:t>
            </a:fld>
            <a:endParaRPr lang="en-IE"/>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AB1D0DC-3CAE-4E7D-845B-D936785DB4FC}" type="datetimeFigureOut">
              <a:rPr lang="en-IE" smtClean="0"/>
              <a:pPr/>
              <a:t>27/06/2013</a:t>
            </a:fld>
            <a:endParaRPr lang="en-IE"/>
          </a:p>
        </p:txBody>
      </p:sp>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a:xfrm>
            <a:off x="4343400" y="1036020"/>
            <a:ext cx="457200" cy="441325"/>
          </a:xfrm>
        </p:spPr>
        <p:txBody>
          <a:bodyPr/>
          <a:lstStyle/>
          <a:p>
            <a:fld id="{63BC52AC-7751-4204-ADA1-7463BCA2CE63}" type="slidenum">
              <a:rPr lang="en-IE" smtClean="0"/>
              <a:pPr/>
              <a:t>‹#›</a:t>
            </a:fld>
            <a:endParaRPr lang="en-I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5AB1D0DC-3CAE-4E7D-845B-D936785DB4FC}" type="datetimeFigureOut">
              <a:rPr lang="en-IE" smtClean="0"/>
              <a:pPr/>
              <a:t>27/06/2013</a:t>
            </a:fld>
            <a:endParaRPr lang="en-IE"/>
          </a:p>
        </p:txBody>
      </p:sp>
      <p:sp>
        <p:nvSpPr>
          <p:cNvPr id="3" name="Footer Placeholder 2"/>
          <p:cNvSpPr>
            <a:spLocks noGrp="1"/>
          </p:cNvSpPr>
          <p:nvPr>
            <p:ph type="ftr" sz="quarter" idx="11"/>
          </p:nvPr>
        </p:nvSpPr>
        <p:spPr/>
        <p:txBody>
          <a:bodyPr/>
          <a:lstStyle/>
          <a:p>
            <a:endParaRPr lang="en-IE"/>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63BC52AC-7751-4204-ADA1-7463BCA2CE63}" type="slidenum">
              <a:rPr lang="en-IE" smtClean="0"/>
              <a:pPr/>
              <a:t>‹#›</a:t>
            </a:fld>
            <a:endParaRPr lang="en-I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63BC52AC-7751-4204-ADA1-7463BCA2CE63}" type="slidenum">
              <a:rPr lang="en-IE" smtClean="0"/>
              <a:pPr/>
              <a:t>‹#›</a:t>
            </a:fld>
            <a:endParaRPr lang="en-IE"/>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5AB1D0DC-3CAE-4E7D-845B-D936785DB4FC}" type="datetimeFigureOut">
              <a:rPr lang="en-IE" smtClean="0"/>
              <a:pPr/>
              <a:t>27/06/2013</a:t>
            </a:fld>
            <a:endParaRPr lang="en-IE"/>
          </a:p>
        </p:txBody>
      </p:sp>
      <p:sp>
        <p:nvSpPr>
          <p:cNvPr id="6" name="Footer Placeholder 5"/>
          <p:cNvSpPr>
            <a:spLocks noGrp="1"/>
          </p:cNvSpPr>
          <p:nvPr>
            <p:ph type="ftr" sz="quarter" idx="11"/>
          </p:nvPr>
        </p:nvSpPr>
        <p:spPr>
          <a:xfrm>
            <a:off x="301752" y="6410848"/>
            <a:ext cx="3383280" cy="365760"/>
          </a:xfrm>
        </p:spPr>
        <p:txBody>
          <a:bodyPr/>
          <a:lstStyle/>
          <a:p>
            <a:endParaRPr lang="en-IE"/>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63BC52AC-7751-4204-ADA1-7463BCA2CE63}" type="slidenum">
              <a:rPr lang="en-IE" smtClean="0"/>
              <a:pPr/>
              <a:t>‹#›</a:t>
            </a:fld>
            <a:endParaRPr lang="en-IE"/>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5AB1D0DC-3CAE-4E7D-845B-D936785DB4FC}" type="datetimeFigureOut">
              <a:rPr lang="en-IE" smtClean="0"/>
              <a:pPr/>
              <a:t>27/06/2013</a:t>
            </a:fld>
            <a:endParaRPr lang="en-IE"/>
          </a:p>
        </p:txBody>
      </p:sp>
      <p:sp>
        <p:nvSpPr>
          <p:cNvPr id="6" name="Footer Placeholder 5"/>
          <p:cNvSpPr>
            <a:spLocks noGrp="1"/>
          </p:cNvSpPr>
          <p:nvPr>
            <p:ph type="ftr" sz="quarter" idx="11"/>
          </p:nvPr>
        </p:nvSpPr>
        <p:spPr>
          <a:xfrm>
            <a:off x="301752" y="6410848"/>
            <a:ext cx="3584448" cy="365760"/>
          </a:xfrm>
        </p:spPr>
        <p:txBody>
          <a:bodyPr/>
          <a:lstStyle/>
          <a:p>
            <a:endParaRPr lang="en-I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5AB1D0DC-3CAE-4E7D-845B-D936785DB4FC}" type="datetimeFigureOut">
              <a:rPr lang="en-IE" smtClean="0"/>
              <a:pPr/>
              <a:t>27/06/2013</a:t>
            </a:fld>
            <a:endParaRPr lang="en-IE"/>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IE"/>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63BC52AC-7751-4204-ADA1-7463BCA2CE63}" type="slidenum">
              <a:rPr lang="en-IE" smtClean="0"/>
              <a:pPr/>
              <a:t>‹#›</a:t>
            </a:fld>
            <a:endParaRPr lang="en-IE"/>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hyperlink" Target="http://www.askaboutireland.ie/enfo/sustainable-living/videos-and-exhibitions/exhibitions/online-exhibitions/"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askaboutireland.ie/reading-room/history-heritage/history-of-ireland/historic-film-clips/"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66.135.33.137/apps/yqs1hr0yn8d7xnc18sux/videoplayer_13-nowater2/VideoPlayer.html"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www.askaboutireland.ie/reading-room/history-heritage/history-of-ireland/historic-film-clips/"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66.135.33.137/apps/yqs1hr0yn8d7xnc18sux/videoplayer_11a-nowater/VideoPlayer.html" TargetMode="Externa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askaboutireland.ie/reading-room/digital-book-collection/talking-ebooks/scealta/an-bradan-feasa/index.xml" TargetMode="External"/><Relationship Id="rId2" Type="http://schemas.openxmlformats.org/officeDocument/2006/relationships/hyperlink" Target="http://www.askaboutireland.ie/aai-files/assets/ebooks/talking%20ebooks/stories/salmon%20knowledge/Bradan-easca.swf"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8.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hyperlink" Target="http://www.askaboutireland.ie/griffith-valuation/"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www.askaboutireland.ie/griffith-valuation/index.xml?action=nblSearch"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http://maps.osi.ie/publicviewer/"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2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2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hyperlink" Target="http://www.askaboutireland.ie/learning-zone/" TargetMode="External"/><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25.xml.rels><?xml version="1.0" encoding="UTF-8" standalone="yes"?>
<Relationships xmlns="http://schemas.openxmlformats.org/package/2006/relationships"><Relationship Id="rId2" Type="http://schemas.openxmlformats.org/officeDocument/2006/relationships/hyperlink" Target="http://www.askaboutireland.ie/learning-zone/primary-students/5th-+-6th-class/history/history-of-maps/dublin-in-maps/"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www.askaboutireland.ie/learning-zone/primary-students/1st-+-2nd-class/history/homes-then-and-now/the-city-then-and-now/odd-one-out/"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www.askaboutireland.ie/learning-zone/primary-students/1st-+-2nd-class/history/homes-then-and-now/when-my-grandparents-were/milking-and-cooking/"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http://www.askaboutireland.ie/learning-zone/secondary-students/games-3d-tours/an-tain-bo-cuailnge-game/"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9552" y="3886200"/>
            <a:ext cx="8064896" cy="1752600"/>
          </a:xfrm>
        </p:spPr>
        <p:txBody>
          <a:bodyPr>
            <a:normAutofit/>
          </a:bodyPr>
          <a:lstStyle/>
          <a:p>
            <a:pPr lvl="0"/>
            <a:r>
              <a:rPr lang="en-IE" i="1" dirty="0">
                <a:latin typeface="Calibri" pitchFamily="34" charset="0"/>
                <a:cs typeface="Calibri" pitchFamily="34" charset="0"/>
              </a:rPr>
              <a:t>Mr. Paul </a:t>
            </a:r>
            <a:r>
              <a:rPr lang="en-IE" i="1" dirty="0" smtClean="0">
                <a:latin typeface="Calibri" pitchFamily="34" charset="0"/>
                <a:cs typeface="Calibri" pitchFamily="34" charset="0"/>
              </a:rPr>
              <a:t>McSweeney </a:t>
            </a:r>
          </a:p>
          <a:p>
            <a:pPr lvl="0"/>
            <a:r>
              <a:rPr lang="en-IE" i="1" dirty="0" smtClean="0">
                <a:latin typeface="Calibri" pitchFamily="34" charset="0"/>
                <a:cs typeface="Calibri" pitchFamily="34" charset="0"/>
              </a:rPr>
              <a:t>Chief Executive Officer, </a:t>
            </a:r>
          </a:p>
          <a:p>
            <a:pPr lvl="0"/>
            <a:r>
              <a:rPr lang="en-IE" i="1" dirty="0" smtClean="0">
                <a:latin typeface="Calibri" pitchFamily="34" charset="0"/>
                <a:cs typeface="Calibri" pitchFamily="34" charset="0"/>
              </a:rPr>
              <a:t>Local </a:t>
            </a:r>
            <a:r>
              <a:rPr lang="en-IE" i="1" dirty="0">
                <a:latin typeface="Calibri" pitchFamily="34" charset="0"/>
                <a:cs typeface="Calibri" pitchFamily="34" charset="0"/>
              </a:rPr>
              <a:t>Government Management Agency</a:t>
            </a:r>
            <a:endParaRPr lang="en-IE" dirty="0">
              <a:latin typeface="Calibri" pitchFamily="34" charset="0"/>
              <a:cs typeface="Calibri" pitchFamily="34" charset="0"/>
            </a:endParaRPr>
          </a:p>
        </p:txBody>
      </p:sp>
      <p:sp>
        <p:nvSpPr>
          <p:cNvPr id="2" name="Title 1"/>
          <p:cNvSpPr>
            <a:spLocks noGrp="1"/>
          </p:cNvSpPr>
          <p:nvPr>
            <p:ph type="ctrTitle"/>
          </p:nvPr>
        </p:nvSpPr>
        <p:spPr>
          <a:xfrm>
            <a:off x="467544" y="381000"/>
            <a:ext cx="8424936" cy="1752600"/>
          </a:xfrm>
        </p:spPr>
        <p:txBody>
          <a:bodyPr>
            <a:normAutofit/>
          </a:bodyPr>
          <a:lstStyle/>
          <a:p>
            <a:r>
              <a:rPr lang="en-IE" sz="3000" b="1" i="1" dirty="0" smtClean="0">
                <a:latin typeface="Calibri" pitchFamily="34" charset="0"/>
                <a:cs typeface="Calibri" pitchFamily="34" charset="0"/>
              </a:rPr>
              <a:t>Our Cultural Heritage </a:t>
            </a:r>
            <a:br>
              <a:rPr lang="en-IE" sz="3000" b="1" i="1" dirty="0" smtClean="0">
                <a:latin typeface="Calibri" pitchFamily="34" charset="0"/>
                <a:cs typeface="Calibri" pitchFamily="34" charset="0"/>
              </a:rPr>
            </a:br>
            <a:r>
              <a:rPr lang="en-IE" sz="3000" i="1" dirty="0" smtClean="0">
                <a:latin typeface="Calibri" pitchFamily="34" charset="0"/>
                <a:cs typeface="Calibri" pitchFamily="34" charset="0"/>
              </a:rPr>
              <a:t>A </a:t>
            </a:r>
            <a:r>
              <a:rPr lang="en-US" sz="3000" i="1" dirty="0" smtClean="0">
                <a:latin typeface="Calibri" pitchFamily="34" charset="0"/>
                <a:cs typeface="Calibri" pitchFamily="34" charset="0"/>
              </a:rPr>
              <a:t>strategy for </a:t>
            </a:r>
            <a:r>
              <a:rPr lang="en-US" sz="3000" i="1" dirty="0" err="1" smtClean="0">
                <a:latin typeface="Calibri" pitchFamily="34" charset="0"/>
                <a:cs typeface="Calibri" pitchFamily="34" charset="0"/>
              </a:rPr>
              <a:t>digitisation</a:t>
            </a:r>
            <a:r>
              <a:rPr lang="en-US" sz="3000" i="1" dirty="0" smtClean="0">
                <a:latin typeface="Calibri" pitchFamily="34" charset="0"/>
                <a:cs typeface="Calibri" pitchFamily="34" charset="0"/>
              </a:rPr>
              <a:t> and access in Ireland</a:t>
            </a:r>
            <a:endParaRPr lang="en-IE" sz="3000" dirty="0">
              <a:latin typeface="Calibri" pitchFamily="34" charset="0"/>
              <a:cs typeface="Calibri" pitchFamily="34" charset="0"/>
            </a:endParaRPr>
          </a:p>
        </p:txBody>
      </p:sp>
      <p:pic>
        <p:nvPicPr>
          <p:cNvPr id="21505" name="Picture 1" descr="C:\Users\amodwyer.LGMA\Desktop\LGMA-transparent-logo.jpg"/>
          <p:cNvPicPr>
            <a:picLocks noChangeAspect="1" noChangeArrowheads="1"/>
          </p:cNvPicPr>
          <p:nvPr/>
        </p:nvPicPr>
        <p:blipFill>
          <a:blip r:embed="rId2" cstate="print"/>
          <a:srcRect/>
          <a:stretch>
            <a:fillRect/>
          </a:stretch>
        </p:blipFill>
        <p:spPr bwMode="auto">
          <a:xfrm>
            <a:off x="3707904" y="5733256"/>
            <a:ext cx="1448711" cy="406781"/>
          </a:xfrm>
          <a:prstGeom prst="rect">
            <a:avLst/>
          </a:prstGeom>
          <a:noFill/>
        </p:spPr>
      </p:pic>
      <p:pic>
        <p:nvPicPr>
          <p:cNvPr id="21506" name="Picture 2" descr="C:\Users\amodwyer.LGMA\Desktop\Untitled-3.jpg"/>
          <p:cNvPicPr>
            <a:picLocks noChangeAspect="1" noChangeArrowheads="1"/>
          </p:cNvPicPr>
          <p:nvPr/>
        </p:nvPicPr>
        <p:blipFill>
          <a:blip r:embed="rId3" cstate="print"/>
          <a:srcRect/>
          <a:stretch>
            <a:fillRect/>
          </a:stretch>
        </p:blipFill>
        <p:spPr bwMode="auto">
          <a:xfrm>
            <a:off x="5868144" y="5661248"/>
            <a:ext cx="938808" cy="567756"/>
          </a:xfrm>
          <a:prstGeom prst="rect">
            <a:avLst/>
          </a:prstGeom>
          <a:noFill/>
        </p:spPr>
      </p:pic>
      <p:pic>
        <p:nvPicPr>
          <p:cNvPr id="21507" name="Picture 3" descr="C:\Users\amodwyer.LGMA\Desktop\doe.jpg"/>
          <p:cNvPicPr>
            <a:picLocks noChangeAspect="1" noChangeArrowheads="1"/>
          </p:cNvPicPr>
          <p:nvPr/>
        </p:nvPicPr>
        <p:blipFill>
          <a:blip r:embed="rId4" cstate="print"/>
          <a:srcRect/>
          <a:stretch>
            <a:fillRect/>
          </a:stretch>
        </p:blipFill>
        <p:spPr bwMode="auto">
          <a:xfrm>
            <a:off x="1835696" y="5589240"/>
            <a:ext cx="1318113" cy="701485"/>
          </a:xfrm>
          <a:prstGeom prst="rect">
            <a:avLst/>
          </a:prstGeom>
          <a:noFill/>
        </p:spPr>
      </p:pic>
      <p:sp>
        <p:nvSpPr>
          <p:cNvPr id="7" name="TextBox 6"/>
          <p:cNvSpPr txBox="1"/>
          <p:nvPr/>
        </p:nvSpPr>
        <p:spPr>
          <a:xfrm>
            <a:off x="1115616" y="5157192"/>
            <a:ext cx="6264696" cy="369332"/>
          </a:xfrm>
          <a:prstGeom prst="rect">
            <a:avLst/>
          </a:prstGeom>
          <a:noFill/>
        </p:spPr>
        <p:txBody>
          <a:bodyPr wrap="square" rtlCol="0">
            <a:spAutoFit/>
          </a:bodyPr>
          <a:lstStyle/>
          <a:p>
            <a:endParaRPr lang="en-IE" dirty="0"/>
          </a:p>
        </p:txBody>
      </p:sp>
      <p:sp>
        <p:nvSpPr>
          <p:cNvPr id="21508" name="Rectangle 4"/>
          <p:cNvSpPr>
            <a:spLocks noChangeArrowheads="1"/>
          </p:cNvSpPr>
          <p:nvPr/>
        </p:nvSpPr>
        <p:spPr bwMode="auto">
          <a:xfrm>
            <a:off x="1223120" y="6237312"/>
            <a:ext cx="7920880" cy="469299"/>
          </a:xfrm>
          <a:prstGeom prst="rect">
            <a:avLst/>
          </a:prstGeom>
          <a:noFill/>
          <a:ln w="9525">
            <a:noFill/>
            <a:miter lim="800000"/>
            <a:headEnd/>
            <a:tailEnd/>
          </a:ln>
          <a:effectLst/>
        </p:spPr>
        <p:txBody>
          <a:bodyPr vert="horz" wrap="square" lIns="91440" tIns="152352" rIns="91440" bIns="38088"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IE" i="0" u="none" strike="noStrike" cap="none" normalizeH="0" baseline="0" dirty="0" smtClean="0">
                <a:ln>
                  <a:noFill/>
                </a:ln>
                <a:solidFill>
                  <a:schemeClr val="bg1">
                    <a:lumMod val="65000"/>
                  </a:schemeClr>
                </a:solidFill>
                <a:effectLst/>
                <a:latin typeface="Arial" pitchFamily="34" charset="0"/>
                <a:cs typeface="Arial" pitchFamily="34" charset="0"/>
              </a:rPr>
              <a:t>Access, Use, Re-Use Digitisation</a:t>
            </a:r>
            <a:r>
              <a:rPr kumimoji="0" lang="en-IE" i="0" u="none" strike="noStrike" cap="none" normalizeH="0" dirty="0" smtClean="0">
                <a:ln>
                  <a:noFill/>
                </a:ln>
                <a:solidFill>
                  <a:schemeClr val="bg1">
                    <a:lumMod val="65000"/>
                  </a:schemeClr>
                </a:solidFill>
                <a:effectLst/>
                <a:latin typeface="Arial" pitchFamily="34" charset="0"/>
                <a:cs typeface="Arial" pitchFamily="34" charset="0"/>
              </a:rPr>
              <a:t> Conference, 17</a:t>
            </a:r>
            <a:r>
              <a:rPr kumimoji="0" lang="en-IE" i="0" u="none" strike="noStrike" cap="none" normalizeH="0" baseline="30000" dirty="0" smtClean="0">
                <a:ln>
                  <a:noFill/>
                </a:ln>
                <a:solidFill>
                  <a:schemeClr val="bg1">
                    <a:lumMod val="65000"/>
                  </a:schemeClr>
                </a:solidFill>
                <a:effectLst/>
                <a:latin typeface="Arial" pitchFamily="34" charset="0"/>
                <a:cs typeface="Arial" pitchFamily="34" charset="0"/>
              </a:rPr>
              <a:t>th</a:t>
            </a:r>
            <a:r>
              <a:rPr kumimoji="0" lang="en-IE" i="0" u="none" strike="noStrike" cap="none" normalizeH="0" dirty="0" smtClean="0">
                <a:ln>
                  <a:noFill/>
                </a:ln>
                <a:solidFill>
                  <a:schemeClr val="bg1">
                    <a:lumMod val="65000"/>
                  </a:schemeClr>
                </a:solidFill>
                <a:effectLst/>
                <a:latin typeface="Arial" pitchFamily="34" charset="0"/>
                <a:cs typeface="Arial" pitchFamily="34" charset="0"/>
              </a:rPr>
              <a:t> June 2013</a:t>
            </a:r>
            <a:endParaRPr kumimoji="0" lang="en-US" i="0" u="none" strike="noStrike" cap="none" normalizeH="0" baseline="0" dirty="0" smtClean="0">
              <a:ln>
                <a:noFill/>
              </a:ln>
              <a:solidFill>
                <a:schemeClr val="bg1">
                  <a:lumMod val="65000"/>
                </a:schemeClr>
              </a:solidFill>
              <a:effectLst/>
              <a:latin typeface="Arial" pitchFamily="34" charset="0"/>
              <a:cs typeface="Arial" pitchFamily="34" charset="0"/>
            </a:endParaRPr>
          </a:p>
        </p:txBody>
      </p:sp>
      <p:pic>
        <p:nvPicPr>
          <p:cNvPr id="9" name="Picture 8" descr="C:\Users\rcollier.LGMA\Desktop\DEC&amp;LG-Logo-2011.jpg"/>
          <p:cNvPicPr/>
          <p:nvPr/>
        </p:nvPicPr>
        <p:blipFill>
          <a:blip r:embed="rId5" cstate="print"/>
          <a:srcRect/>
          <a:stretch>
            <a:fillRect/>
          </a:stretch>
        </p:blipFill>
        <p:spPr bwMode="auto">
          <a:xfrm>
            <a:off x="1835696" y="5725838"/>
            <a:ext cx="1296144" cy="51147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buNone/>
            </a:pPr>
            <a:r>
              <a:rPr lang="en-IE" sz="1800" dirty="0" smtClean="0"/>
              <a:t>Video link at </a:t>
            </a:r>
          </a:p>
          <a:p>
            <a:pPr>
              <a:buNone/>
            </a:pPr>
            <a:r>
              <a:rPr lang="en-IE" sz="1800" dirty="0" smtClean="0">
                <a:hlinkClick r:id="rId3"/>
              </a:rPr>
              <a:t>http://www.askaboutireland.ie/enfo/sustainable-living/videos-and-exhibitions/exhibitions/online-exhibitions/</a:t>
            </a:r>
            <a:r>
              <a:rPr lang="en-IE" sz="1800" dirty="0" smtClean="0"/>
              <a:t>  </a:t>
            </a:r>
            <a:endParaRPr lang="en-IE" sz="18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accent5"/>
                </a:solidFill>
                <a:latin typeface="Calibri" pitchFamily="34" charset="0"/>
                <a:cs typeface="Calibri" pitchFamily="34" charset="0"/>
              </a:rPr>
              <a:t>Telling the Story of Ireland</a:t>
            </a:r>
            <a:endParaRPr lang="en-IE" dirty="0">
              <a:solidFill>
                <a:schemeClr val="accent5"/>
              </a:solidFill>
              <a:latin typeface="Calibri" pitchFamily="34" charset="0"/>
              <a:cs typeface="Calibri" pitchFamily="34" charset="0"/>
            </a:endParaRPr>
          </a:p>
        </p:txBody>
      </p:sp>
      <p:sp>
        <p:nvSpPr>
          <p:cNvPr id="3" name="Content Placeholder 2"/>
          <p:cNvSpPr>
            <a:spLocks noGrp="1"/>
          </p:cNvSpPr>
          <p:nvPr>
            <p:ph sz="quarter" idx="1"/>
          </p:nvPr>
        </p:nvSpPr>
        <p:spPr>
          <a:xfrm>
            <a:off x="467544" y="1556792"/>
            <a:ext cx="8229600" cy="4896544"/>
          </a:xfrm>
        </p:spPr>
        <p:txBody>
          <a:bodyPr>
            <a:normAutofit/>
          </a:bodyPr>
          <a:lstStyle/>
          <a:p>
            <a:pPr>
              <a:buNone/>
            </a:pPr>
            <a:r>
              <a:rPr lang="en-IE" sz="2000" b="1" dirty="0" smtClean="0">
                <a:latin typeface="Calibri" pitchFamily="34" charset="0"/>
                <a:cs typeface="Calibri" pitchFamily="34" charset="0"/>
              </a:rPr>
              <a:t>Local authorities’ digitised collections:</a:t>
            </a:r>
          </a:p>
          <a:p>
            <a:pPr lvl="1"/>
            <a:r>
              <a:rPr lang="en-IE" sz="2000" dirty="0" smtClean="0">
                <a:latin typeface="Calibri" pitchFamily="34" charset="0"/>
                <a:cs typeface="Calibri" pitchFamily="34" charset="0"/>
              </a:rPr>
              <a:t>Local studies’ content</a:t>
            </a:r>
          </a:p>
          <a:p>
            <a:pPr lvl="1"/>
            <a:r>
              <a:rPr lang="en-IE" sz="2000" dirty="0" smtClean="0">
                <a:latin typeface="Calibri" pitchFamily="34" charset="0"/>
                <a:cs typeface="Calibri" pitchFamily="34" charset="0"/>
              </a:rPr>
              <a:t>Schools</a:t>
            </a:r>
            <a:r>
              <a:rPr lang="en-IE" sz="2000" dirty="0">
                <a:latin typeface="Calibri" pitchFamily="34" charset="0"/>
                <a:cs typeface="Calibri" pitchFamily="34" charset="0"/>
              </a:rPr>
              <a:t>’ </a:t>
            </a:r>
            <a:r>
              <a:rPr lang="en-IE" sz="2000" dirty="0" smtClean="0">
                <a:latin typeface="Calibri" pitchFamily="34" charset="0"/>
                <a:cs typeface="Calibri" pitchFamily="34" charset="0"/>
              </a:rPr>
              <a:t>resources</a:t>
            </a:r>
          </a:p>
          <a:p>
            <a:pPr lvl="1"/>
            <a:r>
              <a:rPr lang="en-IE" sz="2000" dirty="0" smtClean="0">
                <a:latin typeface="Calibri" pitchFamily="34" charset="0"/>
                <a:cs typeface="Calibri" pitchFamily="34" charset="0"/>
              </a:rPr>
              <a:t>Environmental </a:t>
            </a:r>
            <a:r>
              <a:rPr lang="en-IE" sz="2000" dirty="0">
                <a:latin typeface="Calibri" pitchFamily="34" charset="0"/>
                <a:cs typeface="Calibri" pitchFamily="34" charset="0"/>
              </a:rPr>
              <a:t>resources </a:t>
            </a:r>
            <a:r>
              <a:rPr lang="en-IE" sz="2000" dirty="0" smtClean="0">
                <a:latin typeface="Calibri" pitchFamily="34" charset="0"/>
                <a:cs typeface="Calibri" pitchFamily="34" charset="0"/>
              </a:rPr>
              <a:t/>
            </a:r>
            <a:br>
              <a:rPr lang="en-IE" sz="2000" dirty="0" smtClean="0">
                <a:latin typeface="Calibri" pitchFamily="34" charset="0"/>
                <a:cs typeface="Calibri" pitchFamily="34" charset="0"/>
              </a:rPr>
            </a:br>
            <a:endParaRPr lang="en-IE" sz="2000" dirty="0" smtClean="0">
              <a:latin typeface="Calibri" pitchFamily="34" charset="0"/>
              <a:cs typeface="Calibri" pitchFamily="34" charset="0"/>
            </a:endParaRPr>
          </a:p>
          <a:p>
            <a:pPr>
              <a:buNone/>
            </a:pPr>
            <a:r>
              <a:rPr lang="en-IE" sz="2000" b="1" dirty="0" smtClean="0">
                <a:latin typeface="Calibri" pitchFamily="34" charset="0"/>
                <a:cs typeface="Calibri" pitchFamily="34" charset="0"/>
              </a:rPr>
              <a:t>Digitised national datasets:</a:t>
            </a:r>
          </a:p>
          <a:p>
            <a:pPr lvl="1"/>
            <a:r>
              <a:rPr lang="en-IE" sz="2000" dirty="0">
                <a:latin typeface="Calibri" pitchFamily="34" charset="0"/>
                <a:cs typeface="Calibri" pitchFamily="34" charset="0"/>
              </a:rPr>
              <a:t>Griffiths </a:t>
            </a:r>
            <a:r>
              <a:rPr lang="en-IE" sz="2000" dirty="0" smtClean="0">
                <a:latin typeface="Calibri" pitchFamily="34" charset="0"/>
                <a:cs typeface="Calibri" pitchFamily="34" charset="0"/>
              </a:rPr>
              <a:t>Valuation</a:t>
            </a:r>
          </a:p>
          <a:p>
            <a:pPr lvl="1"/>
            <a:r>
              <a:rPr lang="en-IE" sz="2000" dirty="0" smtClean="0">
                <a:latin typeface="Calibri" pitchFamily="34" charset="0"/>
                <a:cs typeface="Calibri" pitchFamily="34" charset="0"/>
              </a:rPr>
              <a:t>O’Donovan name books and letters</a:t>
            </a:r>
          </a:p>
          <a:p>
            <a:pPr lvl="1"/>
            <a:r>
              <a:rPr lang="en-IE" sz="2000" dirty="0" smtClean="0">
                <a:latin typeface="Calibri" pitchFamily="34" charset="0"/>
                <a:cs typeface="Calibri" pitchFamily="34" charset="0"/>
              </a:rPr>
              <a:t>Statistical surveys</a:t>
            </a:r>
          </a:p>
          <a:p>
            <a:pPr lvl="1"/>
            <a:r>
              <a:rPr lang="en-IE" sz="2000" dirty="0" smtClean="0">
                <a:latin typeface="Calibri" pitchFamily="34" charset="0"/>
                <a:cs typeface="Calibri" pitchFamily="34" charset="0"/>
              </a:rPr>
              <a:t>Newspapers </a:t>
            </a:r>
          </a:p>
          <a:p>
            <a:pPr lvl="1"/>
            <a:r>
              <a:rPr lang="en-IE" sz="2000" dirty="0">
                <a:latin typeface="Calibri" pitchFamily="34" charset="0"/>
                <a:cs typeface="Calibri" pitchFamily="34" charset="0"/>
              </a:rPr>
              <a:t>H</a:t>
            </a:r>
            <a:r>
              <a:rPr lang="en-IE" sz="2000" dirty="0" smtClean="0">
                <a:latin typeface="Calibri" pitchFamily="34" charset="0"/>
                <a:cs typeface="Calibri" pitchFamily="34" charset="0"/>
              </a:rPr>
              <a:t>istorical mapping</a:t>
            </a:r>
          </a:p>
        </p:txBody>
      </p:sp>
      <p:pic>
        <p:nvPicPr>
          <p:cNvPr id="4" name="Picture 1" descr="C:\Users\amodwyer.LGMA\Desktop\LGMA-transparent-logo.jpg"/>
          <p:cNvPicPr>
            <a:picLocks noChangeAspect="1" noChangeArrowheads="1"/>
          </p:cNvPicPr>
          <p:nvPr/>
        </p:nvPicPr>
        <p:blipFill>
          <a:blip r:embed="rId3" cstate="print"/>
          <a:srcRect/>
          <a:stretch>
            <a:fillRect/>
          </a:stretch>
        </p:blipFill>
        <p:spPr bwMode="auto">
          <a:xfrm>
            <a:off x="3707904" y="5733256"/>
            <a:ext cx="1448711" cy="406781"/>
          </a:xfrm>
          <a:prstGeom prst="rect">
            <a:avLst/>
          </a:prstGeom>
          <a:noFill/>
        </p:spPr>
      </p:pic>
      <p:pic>
        <p:nvPicPr>
          <p:cNvPr id="5" name="Picture 2" descr="C:\Users\amodwyer.LGMA\Desktop\Untitled-3.jpg"/>
          <p:cNvPicPr>
            <a:picLocks noChangeAspect="1" noChangeArrowheads="1"/>
          </p:cNvPicPr>
          <p:nvPr/>
        </p:nvPicPr>
        <p:blipFill>
          <a:blip r:embed="rId4" cstate="print"/>
          <a:srcRect/>
          <a:stretch>
            <a:fillRect/>
          </a:stretch>
        </p:blipFill>
        <p:spPr bwMode="auto">
          <a:xfrm>
            <a:off x="5868144" y="5661248"/>
            <a:ext cx="938808" cy="567756"/>
          </a:xfrm>
          <a:prstGeom prst="rect">
            <a:avLst/>
          </a:prstGeom>
          <a:noFill/>
        </p:spPr>
      </p:pic>
      <p:pic>
        <p:nvPicPr>
          <p:cNvPr id="6" name="Picture 3" descr="C:\Users\amodwyer.LGMA\Desktop\doe.jpg"/>
          <p:cNvPicPr>
            <a:picLocks noChangeAspect="1" noChangeArrowheads="1"/>
          </p:cNvPicPr>
          <p:nvPr/>
        </p:nvPicPr>
        <p:blipFill>
          <a:blip r:embed="rId5" cstate="print"/>
          <a:srcRect/>
          <a:stretch>
            <a:fillRect/>
          </a:stretch>
        </p:blipFill>
        <p:spPr bwMode="auto">
          <a:xfrm>
            <a:off x="1835696" y="5589240"/>
            <a:ext cx="1318113" cy="701485"/>
          </a:xfrm>
          <a:prstGeom prst="rect">
            <a:avLst/>
          </a:prstGeom>
          <a:noFill/>
        </p:spPr>
      </p:pic>
      <p:sp>
        <p:nvSpPr>
          <p:cNvPr id="7" name="Rectangle 4"/>
          <p:cNvSpPr>
            <a:spLocks noChangeArrowheads="1"/>
          </p:cNvSpPr>
          <p:nvPr/>
        </p:nvSpPr>
        <p:spPr bwMode="auto">
          <a:xfrm>
            <a:off x="1223120" y="6237312"/>
            <a:ext cx="7920880" cy="469299"/>
          </a:xfrm>
          <a:prstGeom prst="rect">
            <a:avLst/>
          </a:prstGeom>
          <a:noFill/>
          <a:ln w="9525">
            <a:noFill/>
            <a:miter lim="800000"/>
            <a:headEnd/>
            <a:tailEnd/>
          </a:ln>
          <a:effectLst/>
        </p:spPr>
        <p:txBody>
          <a:bodyPr vert="horz" wrap="square" lIns="91440" tIns="152352" rIns="91440" bIns="38088"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IE" i="0" u="none" strike="noStrike" cap="none" normalizeH="0" baseline="0" dirty="0" smtClean="0">
                <a:ln>
                  <a:noFill/>
                </a:ln>
                <a:solidFill>
                  <a:schemeClr val="bg1">
                    <a:lumMod val="65000"/>
                  </a:schemeClr>
                </a:solidFill>
                <a:effectLst/>
                <a:latin typeface="Arial" pitchFamily="34" charset="0"/>
                <a:cs typeface="Arial" pitchFamily="34" charset="0"/>
              </a:rPr>
              <a:t>Access, Use, Re-Use Digitisation</a:t>
            </a:r>
            <a:r>
              <a:rPr kumimoji="0" lang="en-IE" i="0" u="none" strike="noStrike" cap="none" normalizeH="0" dirty="0" smtClean="0">
                <a:ln>
                  <a:noFill/>
                </a:ln>
                <a:solidFill>
                  <a:schemeClr val="bg1">
                    <a:lumMod val="65000"/>
                  </a:schemeClr>
                </a:solidFill>
                <a:effectLst/>
                <a:latin typeface="Arial" pitchFamily="34" charset="0"/>
                <a:cs typeface="Arial" pitchFamily="34" charset="0"/>
              </a:rPr>
              <a:t> Conference, 17</a:t>
            </a:r>
            <a:r>
              <a:rPr kumimoji="0" lang="en-IE" i="0" u="none" strike="noStrike" cap="none" normalizeH="0" baseline="30000" dirty="0" smtClean="0">
                <a:ln>
                  <a:noFill/>
                </a:ln>
                <a:solidFill>
                  <a:schemeClr val="bg1">
                    <a:lumMod val="65000"/>
                  </a:schemeClr>
                </a:solidFill>
                <a:effectLst/>
                <a:latin typeface="Arial" pitchFamily="34" charset="0"/>
                <a:cs typeface="Arial" pitchFamily="34" charset="0"/>
              </a:rPr>
              <a:t>th</a:t>
            </a:r>
            <a:r>
              <a:rPr kumimoji="0" lang="en-IE" i="0" u="none" strike="noStrike" cap="none" normalizeH="0" dirty="0" smtClean="0">
                <a:ln>
                  <a:noFill/>
                </a:ln>
                <a:solidFill>
                  <a:schemeClr val="bg1">
                    <a:lumMod val="65000"/>
                  </a:schemeClr>
                </a:solidFill>
                <a:effectLst/>
                <a:latin typeface="Arial" pitchFamily="34" charset="0"/>
                <a:cs typeface="Arial" pitchFamily="34" charset="0"/>
              </a:rPr>
              <a:t> June 2013</a:t>
            </a:r>
            <a:endParaRPr kumimoji="0" lang="en-US" i="0" u="none" strike="noStrike" cap="none" normalizeH="0" baseline="0" dirty="0" smtClean="0">
              <a:ln>
                <a:noFill/>
              </a:ln>
              <a:solidFill>
                <a:schemeClr val="bg1">
                  <a:lumMod val="65000"/>
                </a:schemeClr>
              </a:solidFill>
              <a:effectLst/>
              <a:latin typeface="Arial" pitchFamily="34" charset="0"/>
              <a:cs typeface="Arial" pitchFamily="34" charset="0"/>
            </a:endParaRPr>
          </a:p>
        </p:txBody>
      </p:sp>
      <p:pic>
        <p:nvPicPr>
          <p:cNvPr id="8" name="Picture 7" descr="C:\Users\rcollier.LGMA\Desktop\DEC&amp;LG-Logo-2011.jpg"/>
          <p:cNvPicPr/>
          <p:nvPr/>
        </p:nvPicPr>
        <p:blipFill>
          <a:blip r:embed="rId6" cstate="print"/>
          <a:srcRect/>
          <a:stretch>
            <a:fillRect/>
          </a:stretch>
        </p:blipFill>
        <p:spPr bwMode="auto">
          <a:xfrm>
            <a:off x="1835696" y="5725838"/>
            <a:ext cx="1296144" cy="51147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ded Corner 4"/>
          <p:cNvSpPr/>
          <p:nvPr/>
        </p:nvSpPr>
        <p:spPr>
          <a:xfrm>
            <a:off x="467544" y="1268760"/>
            <a:ext cx="3168352" cy="5040560"/>
          </a:xfrm>
          <a:prstGeom prst="foldedCorner">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IE"/>
          </a:p>
        </p:txBody>
      </p:sp>
      <p:sp>
        <p:nvSpPr>
          <p:cNvPr id="2" name="Title 1"/>
          <p:cNvSpPr>
            <a:spLocks noGrp="1"/>
          </p:cNvSpPr>
          <p:nvPr>
            <p:ph type="title"/>
          </p:nvPr>
        </p:nvSpPr>
        <p:spPr>
          <a:xfrm>
            <a:off x="395536" y="-243408"/>
            <a:ext cx="8229600" cy="1143000"/>
          </a:xfrm>
        </p:spPr>
        <p:txBody>
          <a:bodyPr>
            <a:normAutofit/>
          </a:bodyPr>
          <a:lstStyle/>
          <a:p>
            <a:pPr algn="l"/>
            <a:r>
              <a:rPr lang="en-IE" sz="2500" dirty="0" smtClean="0">
                <a:solidFill>
                  <a:schemeClr val="accent5"/>
                </a:solidFill>
                <a:latin typeface="Calibri" pitchFamily="34" charset="0"/>
                <a:cs typeface="Calibri" pitchFamily="34" charset="0"/>
              </a:rPr>
              <a:t>Object </a:t>
            </a:r>
            <a:r>
              <a:rPr lang="en-IE" sz="2500" dirty="0">
                <a:solidFill>
                  <a:schemeClr val="accent5"/>
                </a:solidFill>
                <a:latin typeface="Calibri" pitchFamily="34" charset="0"/>
                <a:cs typeface="Calibri" pitchFamily="34" charset="0"/>
              </a:rPr>
              <a:t>types currently digitised in the online collections</a:t>
            </a:r>
          </a:p>
        </p:txBody>
      </p:sp>
      <p:sp>
        <p:nvSpPr>
          <p:cNvPr id="3" name="Content Placeholder 2"/>
          <p:cNvSpPr>
            <a:spLocks noGrp="1"/>
          </p:cNvSpPr>
          <p:nvPr>
            <p:ph sz="quarter" idx="1"/>
          </p:nvPr>
        </p:nvSpPr>
        <p:spPr>
          <a:xfrm>
            <a:off x="285720" y="1357298"/>
            <a:ext cx="3492000" cy="4968000"/>
          </a:xfrm>
        </p:spPr>
        <p:txBody>
          <a:bodyPr>
            <a:normAutofit fontScale="92500" lnSpcReduction="10000"/>
            <a:scene3d>
              <a:camera prst="orthographicFront"/>
              <a:lightRig rig="glow" dir="tl">
                <a:rot lat="0" lon="0" rev="5400000"/>
              </a:lightRig>
            </a:scene3d>
            <a:sp3d contourW="12700">
              <a:bevelT w="25400" h="25400"/>
              <a:contourClr>
                <a:schemeClr val="accent6">
                  <a:shade val="73000"/>
                </a:schemeClr>
              </a:contourClr>
            </a:sp3d>
          </a:bodyPr>
          <a:lstStyle/>
          <a:p>
            <a:pPr algn="ctr">
              <a:buNone/>
            </a:pPr>
            <a:r>
              <a:rPr lang="en-IE" sz="1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Photographs</a:t>
            </a:r>
          </a:p>
          <a:p>
            <a:pPr algn="ctr">
              <a:buNone/>
            </a:pPr>
            <a:r>
              <a:rPr lang="en-IE" sz="1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Engravings/Prints</a:t>
            </a:r>
          </a:p>
          <a:p>
            <a:pPr algn="ctr">
              <a:buNone/>
            </a:pPr>
            <a:r>
              <a:rPr lang="en-IE" sz="1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Drawings</a:t>
            </a:r>
          </a:p>
          <a:p>
            <a:pPr algn="ctr">
              <a:buNone/>
            </a:pPr>
            <a:r>
              <a:rPr lang="en-IE" sz="1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Paintings</a:t>
            </a:r>
          </a:p>
          <a:p>
            <a:pPr algn="ctr">
              <a:buNone/>
            </a:pPr>
            <a:r>
              <a:rPr lang="en-IE" sz="1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Maps</a:t>
            </a:r>
          </a:p>
          <a:p>
            <a:pPr algn="ctr">
              <a:buNone/>
            </a:pPr>
            <a:r>
              <a:rPr lang="en-IE" sz="1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Newspapers</a:t>
            </a:r>
          </a:p>
          <a:p>
            <a:pPr algn="ctr">
              <a:buNone/>
            </a:pPr>
            <a:r>
              <a:rPr lang="en-IE" sz="1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Rare &amp; historical books</a:t>
            </a:r>
          </a:p>
          <a:p>
            <a:pPr algn="ctr">
              <a:buNone/>
            </a:pPr>
            <a:r>
              <a:rPr lang="en-IE" sz="1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Manuscripts</a:t>
            </a:r>
          </a:p>
          <a:p>
            <a:pPr algn="ctr">
              <a:buNone/>
            </a:pPr>
            <a:r>
              <a:rPr lang="en-IE" sz="1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Postcards</a:t>
            </a:r>
          </a:p>
          <a:p>
            <a:pPr algn="ctr">
              <a:buNone/>
            </a:pPr>
            <a:r>
              <a:rPr lang="en-IE" sz="1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Posters</a:t>
            </a:r>
          </a:p>
          <a:p>
            <a:pPr algn="ctr">
              <a:buNone/>
            </a:pPr>
            <a:r>
              <a:rPr lang="en-IE" sz="1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Film</a:t>
            </a:r>
          </a:p>
          <a:p>
            <a:pPr algn="ctr">
              <a:buNone/>
            </a:pPr>
            <a:r>
              <a:rPr lang="en-IE" sz="1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Video recordings</a:t>
            </a:r>
          </a:p>
          <a:p>
            <a:pPr algn="ctr">
              <a:buNone/>
            </a:pPr>
            <a:r>
              <a:rPr lang="en-IE" sz="1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Audio</a:t>
            </a:r>
          </a:p>
          <a:p>
            <a:pPr algn="ctr">
              <a:buNone/>
            </a:pPr>
            <a:r>
              <a:rPr lang="en-IE" sz="1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2D objects </a:t>
            </a:r>
          </a:p>
          <a:p>
            <a:pPr algn="ctr">
              <a:buNone/>
            </a:pPr>
            <a:r>
              <a:rPr lang="en-IE" sz="1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3D artefacts &amp; works of art </a:t>
            </a:r>
          </a:p>
          <a:p>
            <a:pPr algn="ctr">
              <a:buNone/>
            </a:pPr>
            <a:r>
              <a:rPr lang="en-IE" sz="1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Archival records</a:t>
            </a:r>
          </a:p>
          <a:p>
            <a:pPr algn="ctr">
              <a:buNone/>
            </a:pPr>
            <a:r>
              <a:rPr lang="en-IE" sz="1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Sheet music</a:t>
            </a:r>
          </a:p>
          <a:p>
            <a:endParaRPr lang="en-IE"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8" name="TextBox 7"/>
          <p:cNvSpPr txBox="1"/>
          <p:nvPr/>
        </p:nvSpPr>
        <p:spPr>
          <a:xfrm>
            <a:off x="3923928" y="3501008"/>
            <a:ext cx="4932040" cy="3277820"/>
          </a:xfrm>
          <a:prstGeom prst="rect">
            <a:avLst/>
          </a:prstGeom>
          <a:noFill/>
        </p:spPr>
        <p:txBody>
          <a:bodyPr wrap="square" rtlCol="0">
            <a:spAutoFit/>
          </a:bodyPr>
          <a:lstStyle/>
          <a:p>
            <a:pPr lvl="1"/>
            <a:r>
              <a:rPr lang="en-IE" sz="2100" b="1" dirty="0" smtClean="0">
                <a:latin typeface="Calibri" pitchFamily="34" charset="0"/>
                <a:cs typeface="Calibri" pitchFamily="34" charset="0"/>
              </a:rPr>
              <a:t>AskaboutIreland.ie currently </a:t>
            </a:r>
            <a:r>
              <a:rPr lang="en-IE" sz="2100" b="1" dirty="0">
                <a:latin typeface="Calibri" pitchFamily="34" charset="0"/>
                <a:cs typeface="Calibri" pitchFamily="34" charset="0"/>
              </a:rPr>
              <a:t>includes</a:t>
            </a:r>
            <a:r>
              <a:rPr lang="en-IE" sz="2100" b="1" dirty="0" smtClean="0">
                <a:latin typeface="Calibri" pitchFamily="34" charset="0"/>
                <a:cs typeface="Calibri" pitchFamily="34" charset="0"/>
              </a:rPr>
              <a:t>:</a:t>
            </a:r>
          </a:p>
          <a:p>
            <a:pPr lvl="1"/>
            <a:endParaRPr lang="en-IE" sz="2100" dirty="0">
              <a:latin typeface="Calibri" pitchFamily="34" charset="0"/>
              <a:cs typeface="Calibri" pitchFamily="34" charset="0"/>
            </a:endParaRPr>
          </a:p>
          <a:p>
            <a:pPr lvl="1">
              <a:buFont typeface="Wingdings" pitchFamily="2" charset="2"/>
              <a:buChar char="Ø"/>
            </a:pPr>
            <a:r>
              <a:rPr lang="en-IE" sz="2100" dirty="0">
                <a:latin typeface="Calibri" pitchFamily="34" charset="0"/>
                <a:cs typeface="Calibri" pitchFamily="34" charset="0"/>
              </a:rPr>
              <a:t>22,700 pages </a:t>
            </a:r>
          </a:p>
          <a:p>
            <a:pPr lvl="1">
              <a:buFont typeface="Wingdings" pitchFamily="2" charset="2"/>
              <a:buChar char="Ø"/>
            </a:pPr>
            <a:r>
              <a:rPr lang="en-IE" sz="2100" dirty="0">
                <a:latin typeface="Calibri" pitchFamily="34" charset="0"/>
                <a:cs typeface="Calibri" pitchFamily="34" charset="0"/>
              </a:rPr>
              <a:t>67,793 images</a:t>
            </a:r>
          </a:p>
          <a:p>
            <a:pPr lvl="1">
              <a:buFont typeface="Wingdings" pitchFamily="2" charset="2"/>
              <a:buChar char="Ø"/>
            </a:pPr>
            <a:r>
              <a:rPr lang="en-IE" sz="2100" dirty="0">
                <a:latin typeface="Calibri" pitchFamily="34" charset="0"/>
                <a:cs typeface="Calibri" pitchFamily="34" charset="0"/>
              </a:rPr>
              <a:t>4,972 reference documents </a:t>
            </a:r>
          </a:p>
          <a:p>
            <a:pPr lvl="1">
              <a:buFont typeface="Wingdings" pitchFamily="2" charset="2"/>
              <a:buChar char="Ø"/>
            </a:pPr>
            <a:r>
              <a:rPr lang="en-IE" sz="2100" dirty="0">
                <a:latin typeface="Calibri" pitchFamily="34" charset="0"/>
                <a:cs typeface="Calibri" pitchFamily="34" charset="0"/>
              </a:rPr>
              <a:t>3,160 animations and </a:t>
            </a:r>
            <a:r>
              <a:rPr lang="en-IE" sz="2100" dirty="0" smtClean="0">
                <a:latin typeface="Calibri" pitchFamily="34" charset="0"/>
                <a:cs typeface="Calibri" pitchFamily="34" charset="0"/>
              </a:rPr>
              <a:t>videos</a:t>
            </a:r>
          </a:p>
          <a:p>
            <a:pPr lvl="1">
              <a:buFont typeface="Wingdings" pitchFamily="2" charset="2"/>
              <a:buChar char="Ø"/>
            </a:pPr>
            <a:r>
              <a:rPr lang="en-IE" sz="2100" dirty="0" smtClean="0">
                <a:latin typeface="Calibri" pitchFamily="34" charset="0"/>
                <a:cs typeface="Calibri" pitchFamily="34" charset="0"/>
              </a:rPr>
              <a:t>625 </a:t>
            </a:r>
            <a:r>
              <a:rPr lang="en-IE" sz="2100" dirty="0">
                <a:latin typeface="Calibri" pitchFamily="34" charset="0"/>
                <a:cs typeface="Calibri" pitchFamily="34" charset="0"/>
              </a:rPr>
              <a:t>music </a:t>
            </a:r>
            <a:r>
              <a:rPr lang="en-IE" sz="2100" dirty="0" smtClean="0">
                <a:latin typeface="Calibri" pitchFamily="34" charset="0"/>
                <a:cs typeface="Calibri" pitchFamily="34" charset="0"/>
              </a:rPr>
              <a:t>&amp; other </a:t>
            </a:r>
            <a:r>
              <a:rPr lang="en-IE" sz="2100" dirty="0">
                <a:latin typeface="Calibri" pitchFamily="34" charset="0"/>
                <a:cs typeface="Calibri" pitchFamily="34" charset="0"/>
              </a:rPr>
              <a:t>recorded sound </a:t>
            </a:r>
            <a:endParaRPr lang="en-IE" sz="2100" dirty="0" smtClean="0">
              <a:latin typeface="Calibri" pitchFamily="34" charset="0"/>
              <a:cs typeface="Calibri" pitchFamily="34" charset="0"/>
            </a:endParaRPr>
          </a:p>
          <a:p>
            <a:pPr lvl="1">
              <a:buFont typeface="Wingdings" pitchFamily="2" charset="2"/>
              <a:buChar char="Ø"/>
            </a:pPr>
            <a:r>
              <a:rPr lang="en-IE" sz="2100" dirty="0" smtClean="0">
                <a:latin typeface="Calibri" pitchFamily="34" charset="0"/>
                <a:cs typeface="Calibri" pitchFamily="34" charset="0"/>
              </a:rPr>
              <a:t>Over </a:t>
            </a:r>
            <a:r>
              <a:rPr lang="en-IE" sz="2100" dirty="0">
                <a:latin typeface="Calibri" pitchFamily="34" charset="0"/>
                <a:cs typeface="Calibri" pitchFamily="34" charset="0"/>
              </a:rPr>
              <a:t>500 historical books </a:t>
            </a:r>
            <a:endParaRPr lang="en-IE" sz="2100" dirty="0" smtClean="0">
              <a:latin typeface="Calibri" pitchFamily="34" charset="0"/>
              <a:cs typeface="Calibri" pitchFamily="34" charset="0"/>
            </a:endParaRPr>
          </a:p>
          <a:p>
            <a:pPr lvl="1">
              <a:buFont typeface="Wingdings" pitchFamily="2" charset="2"/>
              <a:buChar char="Ø"/>
            </a:pPr>
            <a:r>
              <a:rPr lang="en-IE" sz="2100" dirty="0">
                <a:latin typeface="Calibri" pitchFamily="34" charset="0"/>
                <a:cs typeface="Calibri" pitchFamily="34" charset="0"/>
              </a:rPr>
              <a:t> </a:t>
            </a:r>
            <a:r>
              <a:rPr lang="en-IE" sz="2100" dirty="0" smtClean="0">
                <a:latin typeface="Calibri" pitchFamily="34" charset="0"/>
                <a:cs typeface="Calibri" pitchFamily="34" charset="0"/>
              </a:rPr>
              <a:t>...and more</a:t>
            </a:r>
            <a:endParaRPr lang="en-IE" sz="2100" dirty="0">
              <a:latin typeface="Calibri" pitchFamily="34" charset="0"/>
              <a:cs typeface="Calibri" pitchFamily="34" charset="0"/>
            </a:endParaRPr>
          </a:p>
          <a:p>
            <a:endParaRPr lang="en-IE"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15616" y="1628800"/>
            <a:ext cx="6768752" cy="1477328"/>
          </a:xfrm>
          <a:prstGeom prst="rect">
            <a:avLst/>
          </a:prstGeom>
          <a:noFill/>
        </p:spPr>
        <p:txBody>
          <a:bodyPr wrap="square" rtlCol="0">
            <a:spAutoFit/>
          </a:bodyPr>
          <a:lstStyle/>
          <a:p>
            <a:r>
              <a:rPr lang="en-IE" u="sng" dirty="0" smtClean="0">
                <a:hlinkClick r:id="rId3"/>
              </a:rPr>
              <a:t>Link to video :</a:t>
            </a:r>
          </a:p>
          <a:p>
            <a:r>
              <a:rPr lang="en-IE" dirty="0" smtClean="0"/>
              <a:t>1922 </a:t>
            </a:r>
            <a:r>
              <a:rPr lang="en-IE" dirty="0" smtClean="0">
                <a:hlinkClick r:id="rId4"/>
              </a:rPr>
              <a:t>Dublin Castle Handed Over to the Irish Free State</a:t>
            </a:r>
            <a:endParaRPr lang="en-IE" dirty="0" smtClean="0"/>
          </a:p>
          <a:p>
            <a:r>
              <a:rPr lang="en-IE" dirty="0" smtClean="0">
                <a:hlinkClick r:id="rId3"/>
              </a:rPr>
              <a:t>at</a:t>
            </a:r>
          </a:p>
          <a:p>
            <a:r>
              <a:rPr lang="en-IE" dirty="0" smtClean="0">
                <a:hlinkClick r:id="rId3"/>
              </a:rPr>
              <a:t>http://www.askaboutireland.ie/reading-room/history-heritage/history-of-ireland/historic-film-clips/</a:t>
            </a:r>
            <a:r>
              <a:rPr lang="en-IE" dirty="0" smtClean="0"/>
              <a:t> </a:t>
            </a:r>
            <a:endParaRPr lang="en-IE"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txBox="1">
            <a:spLocks noGrp="1"/>
          </p:cNvSpPr>
          <p:nvPr>
            <p:ph sz="quarter" idx="1"/>
          </p:nvPr>
        </p:nvSpPr>
        <p:spPr>
          <a:xfrm>
            <a:off x="1259632" y="1527048"/>
            <a:ext cx="7546040" cy="1643527"/>
          </a:xfrm>
          <a:prstGeom prst="rect">
            <a:avLst/>
          </a:prstGeom>
          <a:noFill/>
        </p:spPr>
        <p:txBody>
          <a:bodyPr wrap="square" rtlCol="0">
            <a:spAutoFit/>
          </a:bodyPr>
          <a:lstStyle/>
          <a:p>
            <a:pPr>
              <a:buNone/>
            </a:pPr>
            <a:r>
              <a:rPr lang="en-IE" sz="1800" u="sng" dirty="0" smtClean="0">
                <a:hlinkClick r:id="rId3"/>
              </a:rPr>
              <a:t>Link to video :</a:t>
            </a:r>
          </a:p>
          <a:p>
            <a:pPr>
              <a:buNone/>
            </a:pPr>
            <a:r>
              <a:rPr lang="en-IE" sz="1800" dirty="0" smtClean="0"/>
              <a:t>1932 </a:t>
            </a:r>
            <a:r>
              <a:rPr lang="en-IE" sz="1800" dirty="0" smtClean="0">
                <a:hlinkClick r:id="rId4"/>
              </a:rPr>
              <a:t>Amelia Earhart First Female Solo Flight across the Atlantic</a:t>
            </a:r>
            <a:endParaRPr lang="en-IE" sz="1800" dirty="0" smtClean="0"/>
          </a:p>
          <a:p>
            <a:pPr>
              <a:buNone/>
            </a:pPr>
            <a:r>
              <a:rPr lang="en-IE" sz="1800" dirty="0" smtClean="0">
                <a:hlinkClick r:id="rId3"/>
              </a:rPr>
              <a:t>at</a:t>
            </a:r>
          </a:p>
          <a:p>
            <a:pPr>
              <a:buNone/>
            </a:pPr>
            <a:r>
              <a:rPr lang="en-IE" sz="1800" dirty="0" smtClean="0">
                <a:hlinkClick r:id="rId3"/>
              </a:rPr>
              <a:t>http://www.askaboutireland.ie/reading-room/history-heritage/history-of-ireland/historic-film-clips/</a:t>
            </a:r>
            <a:r>
              <a:rPr lang="en-IE" sz="1800" dirty="0" smtClean="0"/>
              <a:t> </a:t>
            </a:r>
            <a:endParaRPr lang="en-IE" sz="18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7384"/>
            <a:ext cx="8229600" cy="1143000"/>
          </a:xfrm>
        </p:spPr>
        <p:txBody>
          <a:bodyPr/>
          <a:lstStyle/>
          <a:p>
            <a:r>
              <a:rPr lang="en-IE" dirty="0" err="1" smtClean="0">
                <a:solidFill>
                  <a:schemeClr val="accent5"/>
                </a:solidFill>
                <a:latin typeface="Calibri" pitchFamily="34" charset="0"/>
                <a:cs typeface="Calibri" pitchFamily="34" charset="0"/>
              </a:rPr>
              <a:t>Ebooks</a:t>
            </a:r>
            <a:endParaRPr lang="en-IE" dirty="0">
              <a:solidFill>
                <a:schemeClr val="accent5"/>
              </a:solidFill>
              <a:latin typeface="Calibri" pitchFamily="34" charset="0"/>
              <a:cs typeface="Calibri" pitchFamily="34" charset="0"/>
            </a:endParaRPr>
          </a:p>
        </p:txBody>
      </p:sp>
      <p:sp>
        <p:nvSpPr>
          <p:cNvPr id="3" name="Content Placeholder 2"/>
          <p:cNvSpPr>
            <a:spLocks noGrp="1"/>
          </p:cNvSpPr>
          <p:nvPr>
            <p:ph sz="quarter" idx="1"/>
          </p:nvPr>
        </p:nvSpPr>
        <p:spPr>
          <a:xfrm>
            <a:off x="1259632" y="6237312"/>
            <a:ext cx="6120680" cy="532656"/>
          </a:xfrm>
        </p:spPr>
        <p:txBody>
          <a:bodyPr>
            <a:normAutofit/>
          </a:bodyPr>
          <a:lstStyle/>
          <a:p>
            <a:pPr>
              <a:buNone/>
            </a:pPr>
            <a:r>
              <a:rPr lang="en-IE" sz="1200" b="1" dirty="0" smtClean="0"/>
              <a:t>Example: Gregory, Augusta. </a:t>
            </a:r>
            <a:r>
              <a:rPr lang="en-IE" sz="1200" b="1" i="1" dirty="0" smtClean="0"/>
              <a:t>The </a:t>
            </a:r>
            <a:r>
              <a:rPr lang="en-IE" sz="1200" b="1" i="1" dirty="0" err="1" smtClean="0"/>
              <a:t>Kiltartan</a:t>
            </a:r>
            <a:r>
              <a:rPr lang="en-IE" sz="1200" b="1" i="1" dirty="0" smtClean="0"/>
              <a:t> Wonder Book</a:t>
            </a:r>
            <a:r>
              <a:rPr lang="en-IE" sz="1200" b="1" dirty="0" smtClean="0"/>
              <a:t>. Dublin: </a:t>
            </a:r>
            <a:r>
              <a:rPr lang="en-IE" sz="1200" b="1" dirty="0" err="1" smtClean="0"/>
              <a:t>Maunsel</a:t>
            </a:r>
            <a:r>
              <a:rPr lang="en-IE" sz="1200" b="1" dirty="0" smtClean="0"/>
              <a:t> &amp; Co. Ltd., 1910.</a:t>
            </a:r>
          </a:p>
          <a:p>
            <a:pPr>
              <a:buNone/>
            </a:pPr>
            <a:endParaRPr lang="en-IE" sz="1200" dirty="0"/>
          </a:p>
          <a:p>
            <a:pPr>
              <a:buNone/>
            </a:pPr>
            <a:endParaRPr lang="en-IE" dirty="0"/>
          </a:p>
        </p:txBody>
      </p:sp>
      <p:sp>
        <p:nvSpPr>
          <p:cNvPr id="8" name="Content Placeholder 2"/>
          <p:cNvSpPr txBox="1">
            <a:spLocks/>
          </p:cNvSpPr>
          <p:nvPr/>
        </p:nvSpPr>
        <p:spPr>
          <a:xfrm>
            <a:off x="4355976" y="4941168"/>
            <a:ext cx="4355976" cy="110872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IE" sz="1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IE" sz="3200" b="0" i="0" u="none" strike="noStrike" kern="1200" cap="none" spc="0" normalizeH="0" baseline="0" noProof="0" dirty="0" smtClean="0">
              <a:ln>
                <a:noFill/>
              </a:ln>
              <a:solidFill>
                <a:schemeClr val="tx1"/>
              </a:solidFill>
              <a:effectLst/>
              <a:uLnTx/>
              <a:uFillTx/>
              <a:latin typeface="+mn-lt"/>
              <a:ea typeface="+mn-ea"/>
              <a:cs typeface="+mn-cs"/>
            </a:endParaRPr>
          </a:p>
        </p:txBody>
      </p:sp>
      <p:pic>
        <p:nvPicPr>
          <p:cNvPr id="10241" name="Picture 1" descr="C:\Users\amodwyer.LGMA\Desktop\book.jpg"/>
          <p:cNvPicPr>
            <a:picLocks noChangeAspect="1" noChangeArrowheads="1"/>
          </p:cNvPicPr>
          <p:nvPr/>
        </p:nvPicPr>
        <p:blipFill>
          <a:blip r:embed="rId2" cstate="print"/>
          <a:srcRect/>
          <a:stretch>
            <a:fillRect/>
          </a:stretch>
        </p:blipFill>
        <p:spPr bwMode="auto">
          <a:xfrm>
            <a:off x="1403648" y="1340768"/>
            <a:ext cx="5860386" cy="4581128"/>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55576" y="1700808"/>
            <a:ext cx="7632848" cy="1200329"/>
          </a:xfrm>
          <a:prstGeom prst="rect">
            <a:avLst/>
          </a:prstGeom>
          <a:noFill/>
        </p:spPr>
        <p:txBody>
          <a:bodyPr wrap="square" rtlCol="0">
            <a:spAutoFit/>
          </a:bodyPr>
          <a:lstStyle/>
          <a:p>
            <a:r>
              <a:rPr lang="en-IE" dirty="0" smtClean="0"/>
              <a:t>Link to Talking </a:t>
            </a:r>
            <a:r>
              <a:rPr lang="en-IE" dirty="0" err="1" smtClean="0"/>
              <a:t>Ebook</a:t>
            </a:r>
            <a:r>
              <a:rPr lang="en-IE" dirty="0" smtClean="0"/>
              <a:t> </a:t>
            </a:r>
            <a:r>
              <a:rPr lang="en-IE" dirty="0" smtClean="0">
                <a:hlinkClick r:id="rId2"/>
              </a:rPr>
              <a:t>‘An </a:t>
            </a:r>
            <a:r>
              <a:rPr lang="en-IE" dirty="0" err="1" smtClean="0">
                <a:hlinkClick r:id="rId2"/>
              </a:rPr>
              <a:t>Bradán</a:t>
            </a:r>
            <a:r>
              <a:rPr lang="en-IE" dirty="0" smtClean="0">
                <a:hlinkClick r:id="rId2"/>
              </a:rPr>
              <a:t> </a:t>
            </a:r>
            <a:r>
              <a:rPr lang="en-IE" dirty="0" err="1" smtClean="0">
                <a:hlinkClick r:id="rId2"/>
              </a:rPr>
              <a:t>Feasa</a:t>
            </a:r>
            <a:r>
              <a:rPr lang="en-IE" dirty="0" smtClean="0">
                <a:hlinkClick r:id="rId2"/>
              </a:rPr>
              <a:t>: </a:t>
            </a:r>
            <a:r>
              <a:rPr lang="en-IE" dirty="0" err="1" smtClean="0">
                <a:hlinkClick r:id="rId2"/>
              </a:rPr>
              <a:t>éasca</a:t>
            </a:r>
            <a:r>
              <a:rPr lang="en-IE" dirty="0" smtClean="0"/>
              <a:t>’</a:t>
            </a:r>
          </a:p>
          <a:p>
            <a:r>
              <a:rPr lang="en-IE" dirty="0" smtClean="0"/>
              <a:t>at</a:t>
            </a:r>
          </a:p>
          <a:p>
            <a:r>
              <a:rPr lang="en-IE" dirty="0" smtClean="0">
                <a:hlinkClick r:id="rId3"/>
              </a:rPr>
              <a:t>http://www.askaboutireland.ie/reading-room/digital-book-collection/talking-ebooks/scealta/an-bradan-feasa/index.xml</a:t>
            </a:r>
            <a:endParaRPr lang="en-IE"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16632"/>
            <a:ext cx="8229600" cy="1143000"/>
          </a:xfrm>
        </p:spPr>
        <p:txBody>
          <a:bodyPr/>
          <a:lstStyle/>
          <a:p>
            <a:r>
              <a:rPr lang="en-IE" dirty="0" smtClean="0">
                <a:solidFill>
                  <a:schemeClr val="accent5"/>
                </a:solidFill>
                <a:latin typeface="Calibri" pitchFamily="34" charset="0"/>
                <a:cs typeface="Calibri" pitchFamily="34" charset="0"/>
              </a:rPr>
              <a:t>Irish Times Digital Archive </a:t>
            </a:r>
            <a:endParaRPr lang="en-IE" dirty="0">
              <a:solidFill>
                <a:schemeClr val="accent5"/>
              </a:solidFill>
              <a:latin typeface="Calibri" pitchFamily="34" charset="0"/>
              <a:cs typeface="Calibri" pitchFamily="34" charset="0"/>
            </a:endParaRPr>
          </a:p>
        </p:txBody>
      </p:sp>
      <p:pic>
        <p:nvPicPr>
          <p:cNvPr id="32774" name="Picture 6" descr="C:\Users\amodwyer.LGMA\Desktop\pics\Untitled-15.jpg"/>
          <p:cNvPicPr>
            <a:picLocks noChangeAspect="1" noChangeArrowheads="1"/>
          </p:cNvPicPr>
          <p:nvPr/>
        </p:nvPicPr>
        <p:blipFill>
          <a:blip r:embed="rId3" cstate="print"/>
          <a:srcRect/>
          <a:stretch>
            <a:fillRect/>
          </a:stretch>
        </p:blipFill>
        <p:spPr bwMode="auto">
          <a:xfrm>
            <a:off x="0" y="2708920"/>
            <a:ext cx="1836281" cy="3136453"/>
          </a:xfrm>
          <a:prstGeom prst="rect">
            <a:avLst/>
          </a:prstGeom>
          <a:noFill/>
        </p:spPr>
      </p:pic>
      <p:pic>
        <p:nvPicPr>
          <p:cNvPr id="32772" name="Picture 4" descr="C:\Users\amodwyer.LGMA\Desktop\pics\Untitled-14.jpg"/>
          <p:cNvPicPr>
            <a:picLocks noChangeAspect="1" noChangeArrowheads="1"/>
          </p:cNvPicPr>
          <p:nvPr/>
        </p:nvPicPr>
        <p:blipFill>
          <a:blip r:embed="rId4" cstate="print"/>
          <a:srcRect/>
          <a:stretch>
            <a:fillRect/>
          </a:stretch>
        </p:blipFill>
        <p:spPr bwMode="auto">
          <a:xfrm>
            <a:off x="2483768" y="2276872"/>
            <a:ext cx="6315434" cy="4126445"/>
          </a:xfrm>
          <a:prstGeom prst="rect">
            <a:avLst/>
          </a:prstGeom>
          <a:noFill/>
        </p:spPr>
      </p:pic>
      <p:sp>
        <p:nvSpPr>
          <p:cNvPr id="7" name="Content Placeholder 6"/>
          <p:cNvSpPr>
            <a:spLocks noGrp="1"/>
          </p:cNvSpPr>
          <p:nvPr>
            <p:ph sz="quarter" idx="1"/>
          </p:nvPr>
        </p:nvSpPr>
        <p:spPr>
          <a:xfrm>
            <a:off x="323528" y="1484784"/>
            <a:ext cx="8503920" cy="5220072"/>
          </a:xfrm>
        </p:spPr>
        <p:txBody>
          <a:bodyPr/>
          <a:lstStyle/>
          <a:p>
            <a:pPr>
              <a:buNone/>
            </a:pPr>
            <a:r>
              <a:rPr lang="en-IE" sz="1700" dirty="0" smtClean="0">
                <a:latin typeface="Calibri" pitchFamily="34" charset="0"/>
                <a:cs typeface="Calibri" pitchFamily="34" charset="0"/>
              </a:rPr>
              <a:t>Search:  Dublin Castle</a:t>
            </a:r>
            <a:r>
              <a:rPr lang="en-IE" sz="1700" b="1" dirty="0" smtClean="0">
                <a:latin typeface="Calibri" pitchFamily="34" charset="0"/>
                <a:cs typeface="Calibri" pitchFamily="34" charset="0"/>
              </a:rPr>
              <a:t>, </a:t>
            </a:r>
            <a:r>
              <a:rPr lang="en-IE" sz="1700" dirty="0" smtClean="0">
                <a:latin typeface="Calibri" pitchFamily="34" charset="0"/>
                <a:cs typeface="Calibri" pitchFamily="34" charset="0"/>
              </a:rPr>
              <a:t>28 April 1916</a:t>
            </a:r>
          </a:p>
          <a:p>
            <a:pPr>
              <a:buNone/>
            </a:pPr>
            <a:endParaRPr lang="en-IE"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latin typeface="Calibri" pitchFamily="34" charset="0"/>
                <a:cs typeface="Calibri" pitchFamily="34" charset="0"/>
                <a:hlinkClick r:id="rId2"/>
              </a:rPr>
              <a:t>Griffith’s Valuation</a:t>
            </a:r>
            <a:r>
              <a:rPr lang="en-IE" dirty="0" smtClean="0">
                <a:latin typeface="Calibri" pitchFamily="34" charset="0"/>
                <a:cs typeface="Calibri" pitchFamily="34" charset="0"/>
              </a:rPr>
              <a:t> </a:t>
            </a:r>
            <a:endParaRPr lang="en-IE" dirty="0">
              <a:latin typeface="Calibri" pitchFamily="34" charset="0"/>
              <a:cs typeface="Calibri" pitchFamily="34" charset="0"/>
            </a:endParaRPr>
          </a:p>
        </p:txBody>
      </p:sp>
      <p:pic>
        <p:nvPicPr>
          <p:cNvPr id="33796" name="Picture 4" descr="C:\Users\amodwyer.LGMA\Desktop\pics\Griffiths Valuation.gif"/>
          <p:cNvPicPr>
            <a:picLocks noChangeAspect="1" noChangeArrowheads="1"/>
          </p:cNvPicPr>
          <p:nvPr/>
        </p:nvPicPr>
        <p:blipFill>
          <a:blip r:embed="rId3" cstate="print"/>
          <a:srcRect/>
          <a:stretch>
            <a:fillRect/>
          </a:stretch>
        </p:blipFill>
        <p:spPr bwMode="auto">
          <a:xfrm>
            <a:off x="683568" y="1052736"/>
            <a:ext cx="7506825" cy="4941168"/>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E" dirty="0" smtClean="0">
                <a:latin typeface="Calibri" pitchFamily="34" charset="0"/>
                <a:cs typeface="Calibri" pitchFamily="34" charset="0"/>
                <a:hlinkClick r:id="rId2"/>
              </a:rPr>
              <a:t>O’Donovan Name Books and Letters </a:t>
            </a:r>
            <a:endParaRPr lang="en-IE" dirty="0">
              <a:latin typeface="Calibri" pitchFamily="34" charset="0"/>
              <a:cs typeface="Calibri" pitchFamily="34" charset="0"/>
            </a:endParaRPr>
          </a:p>
        </p:txBody>
      </p:sp>
      <p:pic>
        <p:nvPicPr>
          <p:cNvPr id="87041" name="Picture 1" descr="C:\Users\amodwyer.LGMA\Desktop\Pages from WATERFORD_14 G 7.jpg"/>
          <p:cNvPicPr>
            <a:picLocks noChangeAspect="1" noChangeArrowheads="1"/>
          </p:cNvPicPr>
          <p:nvPr/>
        </p:nvPicPr>
        <p:blipFill>
          <a:blip r:embed="rId3" cstate="print"/>
          <a:srcRect/>
          <a:stretch>
            <a:fillRect/>
          </a:stretch>
        </p:blipFill>
        <p:spPr bwMode="auto">
          <a:xfrm>
            <a:off x="2699792" y="980728"/>
            <a:ext cx="5832648" cy="5760640"/>
          </a:xfrm>
          <a:prstGeom prst="rect">
            <a:avLst/>
          </a:prstGeom>
          <a:noFill/>
        </p:spPr>
      </p:pic>
      <p:sp>
        <p:nvSpPr>
          <p:cNvPr id="6" name="TextBox 5"/>
          <p:cNvSpPr txBox="1"/>
          <p:nvPr/>
        </p:nvSpPr>
        <p:spPr>
          <a:xfrm>
            <a:off x="251520" y="1484784"/>
            <a:ext cx="2304256" cy="646331"/>
          </a:xfrm>
          <a:prstGeom prst="rect">
            <a:avLst/>
          </a:prstGeom>
          <a:noFill/>
        </p:spPr>
        <p:txBody>
          <a:bodyPr wrap="square" rtlCol="0">
            <a:spAutoFit/>
          </a:bodyPr>
          <a:lstStyle/>
          <a:p>
            <a:r>
              <a:rPr lang="en-IE" sz="1200" b="1" dirty="0" smtClean="0"/>
              <a:t>Example: </a:t>
            </a:r>
            <a:br>
              <a:rPr lang="en-IE" sz="1200" b="1" dirty="0" smtClean="0"/>
            </a:br>
            <a:r>
              <a:rPr lang="en-IE" sz="1200" b="1" dirty="0" err="1" smtClean="0"/>
              <a:t>Ballynakill</a:t>
            </a:r>
            <a:r>
              <a:rPr lang="en-IE" sz="1200" b="1" dirty="0" smtClean="0"/>
              <a:t>, Co. Waterford.   </a:t>
            </a:r>
            <a:br>
              <a:rPr lang="en-IE" sz="1200" b="1" dirty="0" smtClean="0"/>
            </a:br>
            <a:r>
              <a:rPr lang="en-IE" sz="1200" b="1" dirty="0" smtClean="0"/>
              <a:t>25 May – 4 June, 1841</a:t>
            </a:r>
            <a:endParaRPr lang="en-IE" sz="1200"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solidFill>
                  <a:schemeClr val="accent5"/>
                </a:solidFill>
                <a:latin typeface="Calibri" pitchFamily="34" charset="0"/>
                <a:cs typeface="Calibri" pitchFamily="34" charset="0"/>
              </a:rPr>
              <a:t>Overview</a:t>
            </a:r>
            <a:endParaRPr lang="en-IE" dirty="0">
              <a:solidFill>
                <a:schemeClr val="accent5"/>
              </a:solidFill>
              <a:latin typeface="Calibri" pitchFamily="34" charset="0"/>
              <a:cs typeface="Calibri" pitchFamily="34" charset="0"/>
            </a:endParaRPr>
          </a:p>
        </p:txBody>
      </p:sp>
      <p:sp>
        <p:nvSpPr>
          <p:cNvPr id="3" name="Content Placeholder 2"/>
          <p:cNvSpPr>
            <a:spLocks noGrp="1"/>
          </p:cNvSpPr>
          <p:nvPr>
            <p:ph sz="quarter" idx="1"/>
          </p:nvPr>
        </p:nvSpPr>
        <p:spPr>
          <a:xfrm>
            <a:off x="467544" y="1844824"/>
            <a:ext cx="8229600" cy="4525963"/>
          </a:xfrm>
        </p:spPr>
        <p:txBody>
          <a:bodyPr/>
          <a:lstStyle/>
          <a:p>
            <a:pPr lvl="0"/>
            <a:endParaRPr lang="en-US" dirty="0" smtClean="0">
              <a:latin typeface="Calibri" pitchFamily="34" charset="0"/>
              <a:cs typeface="Calibri" pitchFamily="34" charset="0"/>
            </a:endParaRPr>
          </a:p>
          <a:p>
            <a:pPr lvl="0"/>
            <a:r>
              <a:rPr lang="en-US" dirty="0" smtClean="0">
                <a:latin typeface="Calibri" pitchFamily="34" charset="0"/>
                <a:cs typeface="Calibri" pitchFamily="34" charset="0"/>
              </a:rPr>
              <a:t>Policy Context </a:t>
            </a:r>
            <a:r>
              <a:rPr lang="en-US" dirty="0">
                <a:latin typeface="Calibri" pitchFamily="34" charset="0"/>
                <a:cs typeface="Calibri" pitchFamily="34" charset="0"/>
              </a:rPr>
              <a:t>and </a:t>
            </a:r>
            <a:r>
              <a:rPr lang="en-US" dirty="0" err="1" smtClean="0">
                <a:latin typeface="Calibri" pitchFamily="34" charset="0"/>
                <a:cs typeface="Calibri" pitchFamily="34" charset="0"/>
              </a:rPr>
              <a:t>Digitisation</a:t>
            </a:r>
            <a:r>
              <a:rPr lang="en-US" dirty="0" smtClean="0">
                <a:latin typeface="Calibri" pitchFamily="34" charset="0"/>
                <a:cs typeface="Calibri" pitchFamily="34" charset="0"/>
              </a:rPr>
              <a:t> Strategy</a:t>
            </a:r>
            <a:endParaRPr lang="en-IE" dirty="0">
              <a:latin typeface="Calibri" pitchFamily="34" charset="0"/>
              <a:cs typeface="Calibri" pitchFamily="34" charset="0"/>
            </a:endParaRPr>
          </a:p>
          <a:p>
            <a:pPr lvl="0"/>
            <a:r>
              <a:rPr lang="en-US" dirty="0" err="1" smtClean="0">
                <a:latin typeface="Calibri" pitchFamily="34" charset="0"/>
                <a:cs typeface="Calibri" pitchFamily="34" charset="0"/>
              </a:rPr>
              <a:t>Digitisation</a:t>
            </a:r>
            <a:r>
              <a:rPr lang="en-US" dirty="0" smtClean="0">
                <a:latin typeface="Calibri" pitchFamily="34" charset="0"/>
                <a:cs typeface="Calibri" pitchFamily="34" charset="0"/>
              </a:rPr>
              <a:t> </a:t>
            </a:r>
            <a:r>
              <a:rPr lang="en-US" dirty="0" err="1" smtClean="0">
                <a:latin typeface="Calibri" pitchFamily="34" charset="0"/>
                <a:cs typeface="Calibri" pitchFamily="34" charset="0"/>
              </a:rPr>
              <a:t>Programmes</a:t>
            </a:r>
            <a:r>
              <a:rPr lang="en-US" dirty="0">
                <a:latin typeface="Calibri" pitchFamily="34" charset="0"/>
                <a:cs typeface="Calibri" pitchFamily="34" charset="0"/>
              </a:rPr>
              <a:t>, </a:t>
            </a:r>
            <a:r>
              <a:rPr lang="en-US" dirty="0" smtClean="0">
                <a:latin typeface="Calibri" pitchFamily="34" charset="0"/>
                <a:cs typeface="Calibri" pitchFamily="34" charset="0"/>
              </a:rPr>
              <a:t>National </a:t>
            </a:r>
            <a:r>
              <a:rPr lang="en-US" dirty="0">
                <a:latin typeface="Calibri" pitchFamily="34" charset="0"/>
                <a:cs typeface="Calibri" pitchFamily="34" charset="0"/>
              </a:rPr>
              <a:t>and </a:t>
            </a:r>
            <a:r>
              <a:rPr lang="en-US" dirty="0" smtClean="0">
                <a:latin typeface="Calibri" pitchFamily="34" charset="0"/>
                <a:cs typeface="Calibri" pitchFamily="34" charset="0"/>
              </a:rPr>
              <a:t>Local</a:t>
            </a:r>
            <a:endParaRPr lang="en-IE" dirty="0">
              <a:latin typeface="Calibri" pitchFamily="34" charset="0"/>
              <a:cs typeface="Calibri" pitchFamily="34" charset="0"/>
            </a:endParaRPr>
          </a:p>
          <a:p>
            <a:pPr lvl="0"/>
            <a:r>
              <a:rPr lang="en-US" dirty="0" smtClean="0">
                <a:latin typeface="Calibri" pitchFamily="34" charset="0"/>
                <a:cs typeface="Calibri" pitchFamily="34" charset="0"/>
              </a:rPr>
              <a:t>Telling </a:t>
            </a:r>
            <a:r>
              <a:rPr lang="en-US" dirty="0">
                <a:latin typeface="Calibri" pitchFamily="34" charset="0"/>
                <a:cs typeface="Calibri" pitchFamily="34" charset="0"/>
              </a:rPr>
              <a:t>the </a:t>
            </a:r>
            <a:r>
              <a:rPr lang="en-US" dirty="0" smtClean="0">
                <a:latin typeface="Calibri" pitchFamily="34" charset="0"/>
                <a:cs typeface="Calibri" pitchFamily="34" charset="0"/>
              </a:rPr>
              <a:t>Story </a:t>
            </a:r>
            <a:r>
              <a:rPr lang="en-US" dirty="0">
                <a:latin typeface="Calibri" pitchFamily="34" charset="0"/>
                <a:cs typeface="Calibri" pitchFamily="34" charset="0"/>
              </a:rPr>
              <a:t>of Ireland</a:t>
            </a:r>
            <a:endParaRPr lang="en-IE" dirty="0">
              <a:latin typeface="Calibri" pitchFamily="34" charset="0"/>
              <a:cs typeface="Calibri" pitchFamily="34" charset="0"/>
            </a:endParaRPr>
          </a:p>
          <a:p>
            <a:pPr lvl="0"/>
            <a:r>
              <a:rPr lang="en-US" dirty="0" smtClean="0">
                <a:latin typeface="Calibri" pitchFamily="34" charset="0"/>
                <a:cs typeface="Calibri" pitchFamily="34" charset="0"/>
              </a:rPr>
              <a:t>Access, Use and Promotion </a:t>
            </a:r>
            <a:endParaRPr lang="en-IE" dirty="0">
              <a:latin typeface="Calibri" pitchFamily="34" charset="0"/>
              <a:cs typeface="Calibri" pitchFamily="34" charset="0"/>
            </a:endParaRPr>
          </a:p>
          <a:p>
            <a:pPr lvl="0"/>
            <a:r>
              <a:rPr lang="en-US" dirty="0">
                <a:latin typeface="Calibri" pitchFamily="34" charset="0"/>
                <a:cs typeface="Calibri" pitchFamily="34" charset="0"/>
              </a:rPr>
              <a:t>T</a:t>
            </a:r>
            <a:r>
              <a:rPr lang="en-US" dirty="0" smtClean="0">
                <a:latin typeface="Calibri" pitchFamily="34" charset="0"/>
                <a:cs typeface="Calibri" pitchFamily="34" charset="0"/>
              </a:rPr>
              <a:t>he Digital Future</a:t>
            </a:r>
            <a:endParaRPr lang="en-IE" dirty="0">
              <a:latin typeface="Calibri" pitchFamily="34" charset="0"/>
              <a:cs typeface="Calibri" pitchFamily="34" charset="0"/>
            </a:endParaRPr>
          </a:p>
          <a:p>
            <a:pPr>
              <a:buNone/>
            </a:pPr>
            <a:endParaRPr lang="en-IE" dirty="0"/>
          </a:p>
        </p:txBody>
      </p:sp>
      <p:pic>
        <p:nvPicPr>
          <p:cNvPr id="4" name="Picture 1" descr="C:\Users\amodwyer.LGMA\Desktop\LGMA-transparent-logo.jpg"/>
          <p:cNvPicPr>
            <a:picLocks noChangeAspect="1" noChangeArrowheads="1"/>
          </p:cNvPicPr>
          <p:nvPr/>
        </p:nvPicPr>
        <p:blipFill>
          <a:blip r:embed="rId2" cstate="print"/>
          <a:srcRect/>
          <a:stretch>
            <a:fillRect/>
          </a:stretch>
        </p:blipFill>
        <p:spPr bwMode="auto">
          <a:xfrm>
            <a:off x="3707904" y="5733256"/>
            <a:ext cx="1448711" cy="406781"/>
          </a:xfrm>
          <a:prstGeom prst="rect">
            <a:avLst/>
          </a:prstGeom>
          <a:noFill/>
        </p:spPr>
      </p:pic>
      <p:pic>
        <p:nvPicPr>
          <p:cNvPr id="5" name="Picture 2" descr="C:\Users\amodwyer.LGMA\Desktop\Untitled-3.jpg"/>
          <p:cNvPicPr>
            <a:picLocks noChangeAspect="1" noChangeArrowheads="1"/>
          </p:cNvPicPr>
          <p:nvPr/>
        </p:nvPicPr>
        <p:blipFill>
          <a:blip r:embed="rId3" cstate="print"/>
          <a:srcRect/>
          <a:stretch>
            <a:fillRect/>
          </a:stretch>
        </p:blipFill>
        <p:spPr bwMode="auto">
          <a:xfrm>
            <a:off x="5868144" y="5661248"/>
            <a:ext cx="938808" cy="567756"/>
          </a:xfrm>
          <a:prstGeom prst="rect">
            <a:avLst/>
          </a:prstGeom>
          <a:noFill/>
        </p:spPr>
      </p:pic>
      <p:pic>
        <p:nvPicPr>
          <p:cNvPr id="6" name="Picture 3" descr="C:\Users\amodwyer.LGMA\Desktop\doe.jpg"/>
          <p:cNvPicPr>
            <a:picLocks noChangeAspect="1" noChangeArrowheads="1"/>
          </p:cNvPicPr>
          <p:nvPr/>
        </p:nvPicPr>
        <p:blipFill>
          <a:blip r:embed="rId4" cstate="print"/>
          <a:srcRect/>
          <a:stretch>
            <a:fillRect/>
          </a:stretch>
        </p:blipFill>
        <p:spPr bwMode="auto">
          <a:xfrm>
            <a:off x="1835696" y="5589240"/>
            <a:ext cx="1318113" cy="701485"/>
          </a:xfrm>
          <a:prstGeom prst="rect">
            <a:avLst/>
          </a:prstGeom>
          <a:noFill/>
        </p:spPr>
      </p:pic>
      <p:sp>
        <p:nvSpPr>
          <p:cNvPr id="7" name="Rectangle 4"/>
          <p:cNvSpPr>
            <a:spLocks noChangeArrowheads="1"/>
          </p:cNvSpPr>
          <p:nvPr/>
        </p:nvSpPr>
        <p:spPr bwMode="auto">
          <a:xfrm>
            <a:off x="1223120" y="6237312"/>
            <a:ext cx="7920880" cy="469299"/>
          </a:xfrm>
          <a:prstGeom prst="rect">
            <a:avLst/>
          </a:prstGeom>
          <a:noFill/>
          <a:ln w="9525">
            <a:noFill/>
            <a:miter lim="800000"/>
            <a:headEnd/>
            <a:tailEnd/>
          </a:ln>
          <a:effectLst/>
        </p:spPr>
        <p:txBody>
          <a:bodyPr vert="horz" wrap="square" lIns="91440" tIns="152352" rIns="91440" bIns="38088"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IE" i="0" u="none" strike="noStrike" cap="none" normalizeH="0" baseline="0" dirty="0" smtClean="0">
                <a:ln>
                  <a:noFill/>
                </a:ln>
                <a:solidFill>
                  <a:schemeClr val="bg1">
                    <a:lumMod val="65000"/>
                  </a:schemeClr>
                </a:solidFill>
                <a:effectLst/>
                <a:latin typeface="Arial" pitchFamily="34" charset="0"/>
                <a:cs typeface="Arial" pitchFamily="34" charset="0"/>
              </a:rPr>
              <a:t>Access, Use, Re-Use Digitisation</a:t>
            </a:r>
            <a:r>
              <a:rPr kumimoji="0" lang="en-IE" i="0" u="none" strike="noStrike" cap="none" normalizeH="0" dirty="0" smtClean="0">
                <a:ln>
                  <a:noFill/>
                </a:ln>
                <a:solidFill>
                  <a:schemeClr val="bg1">
                    <a:lumMod val="65000"/>
                  </a:schemeClr>
                </a:solidFill>
                <a:effectLst/>
                <a:latin typeface="Arial" pitchFamily="34" charset="0"/>
                <a:cs typeface="Arial" pitchFamily="34" charset="0"/>
              </a:rPr>
              <a:t> Conference, 17</a:t>
            </a:r>
            <a:r>
              <a:rPr kumimoji="0" lang="en-IE" i="0" u="none" strike="noStrike" cap="none" normalizeH="0" baseline="30000" dirty="0" smtClean="0">
                <a:ln>
                  <a:noFill/>
                </a:ln>
                <a:solidFill>
                  <a:schemeClr val="bg1">
                    <a:lumMod val="65000"/>
                  </a:schemeClr>
                </a:solidFill>
                <a:effectLst/>
                <a:latin typeface="Arial" pitchFamily="34" charset="0"/>
                <a:cs typeface="Arial" pitchFamily="34" charset="0"/>
              </a:rPr>
              <a:t>th</a:t>
            </a:r>
            <a:r>
              <a:rPr kumimoji="0" lang="en-IE" i="0" u="none" strike="noStrike" cap="none" normalizeH="0" dirty="0" smtClean="0">
                <a:ln>
                  <a:noFill/>
                </a:ln>
                <a:solidFill>
                  <a:schemeClr val="bg1">
                    <a:lumMod val="65000"/>
                  </a:schemeClr>
                </a:solidFill>
                <a:effectLst/>
                <a:latin typeface="Arial" pitchFamily="34" charset="0"/>
                <a:cs typeface="Arial" pitchFamily="34" charset="0"/>
              </a:rPr>
              <a:t> June 2013</a:t>
            </a:r>
            <a:endParaRPr kumimoji="0" lang="en-US" i="0" u="none" strike="noStrike" cap="none" normalizeH="0" baseline="0" dirty="0" smtClean="0">
              <a:ln>
                <a:noFill/>
              </a:ln>
              <a:solidFill>
                <a:schemeClr val="bg1">
                  <a:lumMod val="65000"/>
                </a:schemeClr>
              </a:solidFill>
              <a:effectLst/>
              <a:latin typeface="Arial" pitchFamily="34" charset="0"/>
              <a:cs typeface="Arial" pitchFamily="34" charset="0"/>
            </a:endParaRPr>
          </a:p>
        </p:txBody>
      </p:sp>
      <p:pic>
        <p:nvPicPr>
          <p:cNvPr id="8" name="Picture 7" descr="C:\Users\rcollier.LGMA\Desktop\DEC&amp;LG-Logo-2011.jpg"/>
          <p:cNvPicPr/>
          <p:nvPr/>
        </p:nvPicPr>
        <p:blipFill>
          <a:blip r:embed="rId5" cstate="print"/>
          <a:srcRect/>
          <a:stretch>
            <a:fillRect/>
          </a:stretch>
        </p:blipFill>
        <p:spPr bwMode="auto">
          <a:xfrm>
            <a:off x="1835696" y="5725838"/>
            <a:ext cx="1296144" cy="51147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E" dirty="0" smtClean="0">
                <a:latin typeface="Calibri" pitchFamily="34" charset="0"/>
                <a:cs typeface="Calibri" pitchFamily="34" charset="0"/>
                <a:hlinkClick r:id="rId2"/>
              </a:rPr>
              <a:t>Ordnance Survey Historic Maps</a:t>
            </a:r>
            <a:r>
              <a:rPr lang="en-IE" dirty="0" smtClean="0">
                <a:latin typeface="Calibri" pitchFamily="34" charset="0"/>
                <a:cs typeface="Calibri" pitchFamily="34" charset="0"/>
              </a:rPr>
              <a:t>  </a:t>
            </a:r>
            <a:endParaRPr lang="en-IE" dirty="0">
              <a:latin typeface="Calibri" pitchFamily="34" charset="0"/>
              <a:cs typeface="Calibri" pitchFamily="34" charset="0"/>
            </a:endParaRPr>
          </a:p>
        </p:txBody>
      </p:sp>
      <p:pic>
        <p:nvPicPr>
          <p:cNvPr id="35842" name="Picture 2" descr="C:\Users\amodwyer.LGMA\Desktop\pics\Untitled-21.jpg"/>
          <p:cNvPicPr>
            <a:picLocks noGrp="1" noChangeAspect="1" noChangeArrowheads="1"/>
          </p:cNvPicPr>
          <p:nvPr>
            <p:ph sz="quarter" idx="1"/>
          </p:nvPr>
        </p:nvPicPr>
        <p:blipFill>
          <a:blip r:embed="rId3" cstate="print"/>
          <a:stretch>
            <a:fillRect/>
          </a:stretch>
        </p:blipFill>
        <p:spPr bwMode="auto">
          <a:xfrm>
            <a:off x="301625" y="1819994"/>
            <a:ext cx="8504238" cy="4345310"/>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404664"/>
            <a:ext cx="8534400" cy="758952"/>
          </a:xfrm>
        </p:spPr>
        <p:txBody>
          <a:bodyPr>
            <a:normAutofit fontScale="90000"/>
          </a:bodyPr>
          <a:lstStyle/>
          <a:p>
            <a:pPr lvl="0"/>
            <a:r>
              <a:rPr lang="en-US" dirty="0" smtClean="0">
                <a:solidFill>
                  <a:schemeClr val="accent5"/>
                </a:solidFill>
                <a:latin typeface="Calibri" pitchFamily="34" charset="0"/>
                <a:cs typeface="Calibri" pitchFamily="34" charset="0"/>
              </a:rPr>
              <a:t>Access, Use and Promotion </a:t>
            </a:r>
            <a:r>
              <a:rPr lang="en-IE" dirty="0" smtClean="0"/>
              <a:t/>
            </a:r>
            <a:br>
              <a:rPr lang="en-IE" dirty="0" smtClean="0"/>
            </a:br>
            <a:endParaRPr lang="en-IE" dirty="0"/>
          </a:p>
        </p:txBody>
      </p:sp>
      <p:sp>
        <p:nvSpPr>
          <p:cNvPr id="3" name="Content Placeholder 2"/>
          <p:cNvSpPr>
            <a:spLocks noGrp="1"/>
          </p:cNvSpPr>
          <p:nvPr>
            <p:ph sz="quarter" idx="1"/>
          </p:nvPr>
        </p:nvSpPr>
        <p:spPr/>
        <p:txBody>
          <a:bodyPr/>
          <a:lstStyle/>
          <a:p>
            <a:pPr>
              <a:buNone/>
            </a:pPr>
            <a:r>
              <a:rPr lang="en-US" dirty="0" smtClean="0">
                <a:latin typeface="Calibri" pitchFamily="34" charset="0"/>
                <a:cs typeface="Calibri" pitchFamily="34" charset="0"/>
              </a:rPr>
              <a:t>Key objectives of the local authorities’ portal :</a:t>
            </a:r>
          </a:p>
          <a:p>
            <a:pPr>
              <a:buNone/>
            </a:pPr>
            <a:endParaRPr lang="en-US" dirty="0">
              <a:latin typeface="Calibri" pitchFamily="34" charset="0"/>
              <a:cs typeface="Calibri" pitchFamily="34" charset="0"/>
            </a:endParaRPr>
          </a:p>
          <a:p>
            <a:r>
              <a:rPr lang="en-US" dirty="0" smtClean="0">
                <a:latin typeface="Calibri" pitchFamily="34" charset="0"/>
                <a:cs typeface="Calibri" pitchFamily="34" charset="0"/>
              </a:rPr>
              <a:t>Free</a:t>
            </a:r>
          </a:p>
          <a:p>
            <a:r>
              <a:rPr lang="en-US" dirty="0">
                <a:latin typeface="Calibri" pitchFamily="34" charset="0"/>
                <a:cs typeface="Calibri" pitchFamily="34" charset="0"/>
              </a:rPr>
              <a:t>U</a:t>
            </a:r>
            <a:r>
              <a:rPr lang="en-US" dirty="0" smtClean="0">
                <a:latin typeface="Calibri" pitchFamily="34" charset="0"/>
                <a:cs typeface="Calibri" pitchFamily="34" charset="0"/>
              </a:rPr>
              <a:t>ser-friendly </a:t>
            </a:r>
          </a:p>
          <a:p>
            <a:r>
              <a:rPr lang="en-US" dirty="0">
                <a:latin typeface="Calibri" pitchFamily="34" charset="0"/>
                <a:cs typeface="Calibri" pitchFamily="34" charset="0"/>
              </a:rPr>
              <a:t>R</a:t>
            </a:r>
            <a:r>
              <a:rPr lang="en-US" dirty="0" smtClean="0">
                <a:latin typeface="Calibri" pitchFamily="34" charset="0"/>
                <a:cs typeface="Calibri" pitchFamily="34" charset="0"/>
              </a:rPr>
              <a:t>elevant </a:t>
            </a:r>
          </a:p>
          <a:p>
            <a:r>
              <a:rPr lang="en-US" dirty="0" smtClean="0">
                <a:latin typeface="Calibri" pitchFamily="34" charset="0"/>
                <a:cs typeface="Calibri" pitchFamily="34" charset="0"/>
              </a:rPr>
              <a:t>Local</a:t>
            </a:r>
          </a:p>
          <a:p>
            <a:r>
              <a:rPr lang="en-IE" dirty="0" smtClean="0">
                <a:latin typeface="Calibri" pitchFamily="34" charset="0"/>
                <a:cs typeface="Calibri" pitchFamily="34" charset="0"/>
              </a:rPr>
              <a:t>Multiple </a:t>
            </a:r>
            <a:r>
              <a:rPr lang="en-IE" dirty="0">
                <a:latin typeface="Calibri" pitchFamily="34" charset="0"/>
                <a:cs typeface="Calibri" pitchFamily="34" charset="0"/>
              </a:rPr>
              <a:t>routes of access </a:t>
            </a:r>
          </a:p>
        </p:txBody>
      </p:sp>
      <p:pic>
        <p:nvPicPr>
          <p:cNvPr id="5" name="Picture 1" descr="C:\Users\amodwyer.LGMA\Desktop\LGMA-transparent-logo.jpg"/>
          <p:cNvPicPr>
            <a:picLocks noChangeAspect="1" noChangeArrowheads="1"/>
          </p:cNvPicPr>
          <p:nvPr/>
        </p:nvPicPr>
        <p:blipFill>
          <a:blip r:embed="rId2" cstate="print"/>
          <a:srcRect/>
          <a:stretch>
            <a:fillRect/>
          </a:stretch>
        </p:blipFill>
        <p:spPr bwMode="auto">
          <a:xfrm>
            <a:off x="3707904" y="5733256"/>
            <a:ext cx="1448711" cy="406781"/>
          </a:xfrm>
          <a:prstGeom prst="rect">
            <a:avLst/>
          </a:prstGeom>
          <a:noFill/>
        </p:spPr>
      </p:pic>
      <p:pic>
        <p:nvPicPr>
          <p:cNvPr id="6" name="Picture 2" descr="C:\Users\amodwyer.LGMA\Desktop\Untitled-3.jpg"/>
          <p:cNvPicPr>
            <a:picLocks noChangeAspect="1" noChangeArrowheads="1"/>
          </p:cNvPicPr>
          <p:nvPr/>
        </p:nvPicPr>
        <p:blipFill>
          <a:blip r:embed="rId3" cstate="print"/>
          <a:srcRect/>
          <a:stretch>
            <a:fillRect/>
          </a:stretch>
        </p:blipFill>
        <p:spPr bwMode="auto">
          <a:xfrm>
            <a:off x="5868144" y="5661248"/>
            <a:ext cx="938808" cy="567756"/>
          </a:xfrm>
          <a:prstGeom prst="rect">
            <a:avLst/>
          </a:prstGeom>
          <a:noFill/>
        </p:spPr>
      </p:pic>
      <p:pic>
        <p:nvPicPr>
          <p:cNvPr id="7" name="Picture 3" descr="C:\Users\amodwyer.LGMA\Desktop\doe.jpg"/>
          <p:cNvPicPr>
            <a:picLocks noChangeAspect="1" noChangeArrowheads="1"/>
          </p:cNvPicPr>
          <p:nvPr/>
        </p:nvPicPr>
        <p:blipFill>
          <a:blip r:embed="rId4" cstate="print"/>
          <a:srcRect/>
          <a:stretch>
            <a:fillRect/>
          </a:stretch>
        </p:blipFill>
        <p:spPr bwMode="auto">
          <a:xfrm>
            <a:off x="1835696" y="5589240"/>
            <a:ext cx="1318113" cy="701485"/>
          </a:xfrm>
          <a:prstGeom prst="rect">
            <a:avLst/>
          </a:prstGeom>
          <a:noFill/>
        </p:spPr>
      </p:pic>
      <p:sp>
        <p:nvSpPr>
          <p:cNvPr id="8" name="Rectangle 4"/>
          <p:cNvSpPr>
            <a:spLocks noChangeArrowheads="1"/>
          </p:cNvSpPr>
          <p:nvPr/>
        </p:nvSpPr>
        <p:spPr bwMode="auto">
          <a:xfrm>
            <a:off x="1223120" y="6237312"/>
            <a:ext cx="7920880" cy="469299"/>
          </a:xfrm>
          <a:prstGeom prst="rect">
            <a:avLst/>
          </a:prstGeom>
          <a:noFill/>
          <a:ln w="9525">
            <a:noFill/>
            <a:miter lim="800000"/>
            <a:headEnd/>
            <a:tailEnd/>
          </a:ln>
          <a:effectLst/>
        </p:spPr>
        <p:txBody>
          <a:bodyPr vert="horz" wrap="square" lIns="91440" tIns="152352" rIns="91440" bIns="38088"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IE" i="0" u="none" strike="noStrike" cap="none" normalizeH="0" baseline="0" dirty="0" smtClean="0">
                <a:ln>
                  <a:noFill/>
                </a:ln>
                <a:solidFill>
                  <a:schemeClr val="bg1">
                    <a:lumMod val="65000"/>
                  </a:schemeClr>
                </a:solidFill>
                <a:effectLst/>
                <a:latin typeface="Arial" pitchFamily="34" charset="0"/>
                <a:cs typeface="Arial" pitchFamily="34" charset="0"/>
              </a:rPr>
              <a:t>Access, Use, Re-Use Digitisation</a:t>
            </a:r>
            <a:r>
              <a:rPr kumimoji="0" lang="en-IE" i="0" u="none" strike="noStrike" cap="none" normalizeH="0" dirty="0" smtClean="0">
                <a:ln>
                  <a:noFill/>
                </a:ln>
                <a:solidFill>
                  <a:schemeClr val="bg1">
                    <a:lumMod val="65000"/>
                  </a:schemeClr>
                </a:solidFill>
                <a:effectLst/>
                <a:latin typeface="Arial" pitchFamily="34" charset="0"/>
                <a:cs typeface="Arial" pitchFamily="34" charset="0"/>
              </a:rPr>
              <a:t> Conference, 17</a:t>
            </a:r>
            <a:r>
              <a:rPr kumimoji="0" lang="en-IE" i="0" u="none" strike="noStrike" cap="none" normalizeH="0" baseline="30000" dirty="0" smtClean="0">
                <a:ln>
                  <a:noFill/>
                </a:ln>
                <a:solidFill>
                  <a:schemeClr val="bg1">
                    <a:lumMod val="65000"/>
                  </a:schemeClr>
                </a:solidFill>
                <a:effectLst/>
                <a:latin typeface="Arial" pitchFamily="34" charset="0"/>
                <a:cs typeface="Arial" pitchFamily="34" charset="0"/>
              </a:rPr>
              <a:t>th</a:t>
            </a:r>
            <a:r>
              <a:rPr kumimoji="0" lang="en-IE" i="0" u="none" strike="noStrike" cap="none" normalizeH="0" dirty="0" smtClean="0">
                <a:ln>
                  <a:noFill/>
                </a:ln>
                <a:solidFill>
                  <a:schemeClr val="bg1">
                    <a:lumMod val="65000"/>
                  </a:schemeClr>
                </a:solidFill>
                <a:effectLst/>
                <a:latin typeface="Arial" pitchFamily="34" charset="0"/>
                <a:cs typeface="Arial" pitchFamily="34" charset="0"/>
              </a:rPr>
              <a:t> June 2013</a:t>
            </a:r>
            <a:endParaRPr kumimoji="0" lang="en-US" i="0" u="none" strike="noStrike" cap="none" normalizeH="0" baseline="0" dirty="0" smtClean="0">
              <a:ln>
                <a:noFill/>
              </a:ln>
              <a:solidFill>
                <a:schemeClr val="bg1">
                  <a:lumMod val="65000"/>
                </a:schemeClr>
              </a:solidFill>
              <a:effectLst/>
              <a:latin typeface="Arial" pitchFamily="34" charset="0"/>
              <a:cs typeface="Arial" pitchFamily="34" charset="0"/>
            </a:endParaRPr>
          </a:p>
        </p:txBody>
      </p:sp>
      <p:pic>
        <p:nvPicPr>
          <p:cNvPr id="9" name="Picture 8" descr="C:\Users\rcollier.LGMA\Desktop\DEC&amp;LG-Logo-2011.jpg"/>
          <p:cNvPicPr/>
          <p:nvPr/>
        </p:nvPicPr>
        <p:blipFill>
          <a:blip r:embed="rId5" cstate="print"/>
          <a:srcRect/>
          <a:stretch>
            <a:fillRect/>
          </a:stretch>
        </p:blipFill>
        <p:spPr bwMode="auto">
          <a:xfrm>
            <a:off x="1835696" y="5725838"/>
            <a:ext cx="1296144" cy="51147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solidFill>
                  <a:schemeClr val="accent5"/>
                </a:solidFill>
                <a:latin typeface="Calibri" pitchFamily="34" charset="0"/>
                <a:cs typeface="Calibri" pitchFamily="34" charset="0"/>
              </a:rPr>
              <a:t>User-generated content</a:t>
            </a:r>
            <a:endParaRPr lang="en-IE" dirty="0">
              <a:solidFill>
                <a:schemeClr val="accent5"/>
              </a:solidFill>
              <a:latin typeface="Calibri" pitchFamily="34" charset="0"/>
              <a:cs typeface="Calibri" pitchFamily="34" charset="0"/>
            </a:endParaRPr>
          </a:p>
        </p:txBody>
      </p:sp>
      <p:sp>
        <p:nvSpPr>
          <p:cNvPr id="3" name="Content Placeholder 2"/>
          <p:cNvSpPr>
            <a:spLocks noGrp="1"/>
          </p:cNvSpPr>
          <p:nvPr>
            <p:ph sz="quarter" idx="1"/>
          </p:nvPr>
        </p:nvSpPr>
        <p:spPr>
          <a:xfrm>
            <a:off x="179512" y="1340768"/>
            <a:ext cx="7812360" cy="648073"/>
          </a:xfrm>
        </p:spPr>
        <p:txBody>
          <a:bodyPr>
            <a:normAutofit/>
          </a:bodyPr>
          <a:lstStyle/>
          <a:p>
            <a:pPr>
              <a:buNone/>
            </a:pPr>
            <a:r>
              <a:rPr lang="en-IE" sz="1800" dirty="0" smtClean="0">
                <a:latin typeface="Calibri" pitchFamily="34" charset="0"/>
                <a:cs typeface="Calibri" pitchFamily="34" charset="0"/>
              </a:rPr>
              <a:t>Example of a contribution to a record on Griffith’s Valuation</a:t>
            </a:r>
            <a:endParaRPr lang="en-IE" sz="1800" dirty="0">
              <a:latin typeface="Calibri" pitchFamily="34" charset="0"/>
              <a:cs typeface="Calibri" pitchFamily="34" charset="0"/>
            </a:endParaRPr>
          </a:p>
        </p:txBody>
      </p:sp>
      <p:pic>
        <p:nvPicPr>
          <p:cNvPr id="36867" name="Picture 3" descr="C:\Users\amodwyer.LGMA\Desktop\pics\Untitled-22.jpg"/>
          <p:cNvPicPr>
            <a:picLocks noChangeAspect="1" noChangeArrowheads="1"/>
          </p:cNvPicPr>
          <p:nvPr/>
        </p:nvPicPr>
        <p:blipFill>
          <a:blip r:embed="rId2" cstate="print"/>
          <a:srcRect/>
          <a:stretch>
            <a:fillRect/>
          </a:stretch>
        </p:blipFill>
        <p:spPr bwMode="auto">
          <a:xfrm>
            <a:off x="1529104" y="1700807"/>
            <a:ext cx="5779200" cy="5184577"/>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normAutofit/>
          </a:bodyPr>
          <a:lstStyle/>
          <a:p>
            <a:r>
              <a:rPr lang="en-IE" dirty="0" smtClean="0">
                <a:solidFill>
                  <a:schemeClr val="accent5"/>
                </a:solidFill>
                <a:latin typeface="Calibri" pitchFamily="34" charset="0"/>
                <a:cs typeface="Calibri" pitchFamily="34" charset="0"/>
              </a:rPr>
              <a:t>Schools’ Resources on the National Portal</a:t>
            </a:r>
            <a:endParaRPr lang="en-IE" dirty="0">
              <a:solidFill>
                <a:schemeClr val="accent5"/>
              </a:solidFill>
              <a:latin typeface="Calibri" pitchFamily="34" charset="0"/>
              <a:cs typeface="Calibri" pitchFamily="34" charset="0"/>
            </a:endParaRPr>
          </a:p>
        </p:txBody>
      </p:sp>
      <p:sp>
        <p:nvSpPr>
          <p:cNvPr id="3" name="Content Placeholder 2"/>
          <p:cNvSpPr>
            <a:spLocks noGrp="1"/>
          </p:cNvSpPr>
          <p:nvPr>
            <p:ph sz="quarter" idx="1"/>
          </p:nvPr>
        </p:nvSpPr>
        <p:spPr>
          <a:xfrm>
            <a:off x="914400" y="1988840"/>
            <a:ext cx="8229600" cy="4525963"/>
          </a:xfrm>
        </p:spPr>
        <p:txBody>
          <a:bodyPr/>
          <a:lstStyle/>
          <a:p>
            <a:endParaRPr lang="en-IE" dirty="0" smtClean="0">
              <a:latin typeface="Calibri" pitchFamily="34" charset="0"/>
              <a:cs typeface="Calibri" pitchFamily="34" charset="0"/>
            </a:endParaRPr>
          </a:p>
          <a:p>
            <a:r>
              <a:rPr lang="en-IE" dirty="0" smtClean="0">
                <a:latin typeface="Calibri" pitchFamily="34" charset="0"/>
                <a:cs typeface="Calibri" pitchFamily="34" charset="0"/>
              </a:rPr>
              <a:t>Linked to </a:t>
            </a:r>
            <a:r>
              <a:rPr lang="en-IE" dirty="0">
                <a:latin typeface="Calibri" pitchFamily="34" charset="0"/>
                <a:cs typeface="Calibri" pitchFamily="34" charset="0"/>
              </a:rPr>
              <a:t>the curriculum </a:t>
            </a:r>
            <a:endParaRPr lang="en-IE" dirty="0" smtClean="0">
              <a:latin typeface="Calibri" pitchFamily="34" charset="0"/>
              <a:cs typeface="Calibri" pitchFamily="34" charset="0"/>
            </a:endParaRPr>
          </a:p>
          <a:p>
            <a:r>
              <a:rPr lang="en-IE" dirty="0" smtClean="0">
                <a:latin typeface="Calibri" pitchFamily="34" charset="0"/>
                <a:cs typeface="Calibri" pitchFamily="34" charset="0"/>
              </a:rPr>
              <a:t>Education advisors</a:t>
            </a:r>
          </a:p>
          <a:p>
            <a:r>
              <a:rPr lang="en-IE" dirty="0">
                <a:latin typeface="Calibri" pitchFamily="34" charset="0"/>
                <a:cs typeface="Calibri" pitchFamily="34" charset="0"/>
              </a:rPr>
              <a:t>A</a:t>
            </a:r>
            <a:r>
              <a:rPr lang="en-IE" dirty="0" smtClean="0">
                <a:latin typeface="Calibri" pitchFamily="34" charset="0"/>
                <a:cs typeface="Calibri" pitchFamily="34" charset="0"/>
              </a:rPr>
              <a:t>ge </a:t>
            </a:r>
            <a:r>
              <a:rPr lang="en-IE" dirty="0">
                <a:latin typeface="Calibri" pitchFamily="34" charset="0"/>
                <a:cs typeface="Calibri" pitchFamily="34" charset="0"/>
              </a:rPr>
              <a:t>appropriate </a:t>
            </a:r>
            <a:endParaRPr lang="en-IE" dirty="0" smtClean="0">
              <a:latin typeface="Calibri" pitchFamily="34" charset="0"/>
              <a:cs typeface="Calibri" pitchFamily="34" charset="0"/>
            </a:endParaRPr>
          </a:p>
          <a:p>
            <a:r>
              <a:rPr lang="en-IE" dirty="0" smtClean="0">
                <a:latin typeface="Calibri" pitchFamily="34" charset="0"/>
                <a:cs typeface="Calibri" pitchFamily="34" charset="0"/>
              </a:rPr>
              <a:t>Integrated into teacher training</a:t>
            </a:r>
            <a:endParaRPr lang="en-IE" dirty="0">
              <a:latin typeface="Calibri" pitchFamily="34" charset="0"/>
              <a:cs typeface="Calibri" pitchFamily="34" charset="0"/>
            </a:endParaRPr>
          </a:p>
        </p:txBody>
      </p:sp>
      <p:pic>
        <p:nvPicPr>
          <p:cNvPr id="4" name="Picture 1" descr="C:\Users\amodwyer.LGMA\Desktop\LGMA-transparent-logo.jpg"/>
          <p:cNvPicPr>
            <a:picLocks noChangeAspect="1" noChangeArrowheads="1"/>
          </p:cNvPicPr>
          <p:nvPr/>
        </p:nvPicPr>
        <p:blipFill>
          <a:blip r:embed="rId2" cstate="print"/>
          <a:srcRect/>
          <a:stretch>
            <a:fillRect/>
          </a:stretch>
        </p:blipFill>
        <p:spPr bwMode="auto">
          <a:xfrm>
            <a:off x="3707904" y="5733256"/>
            <a:ext cx="1448711" cy="406781"/>
          </a:xfrm>
          <a:prstGeom prst="rect">
            <a:avLst/>
          </a:prstGeom>
          <a:noFill/>
        </p:spPr>
      </p:pic>
      <p:pic>
        <p:nvPicPr>
          <p:cNvPr id="5" name="Picture 2" descr="C:\Users\amodwyer.LGMA\Desktop\Untitled-3.jpg"/>
          <p:cNvPicPr>
            <a:picLocks noChangeAspect="1" noChangeArrowheads="1"/>
          </p:cNvPicPr>
          <p:nvPr/>
        </p:nvPicPr>
        <p:blipFill>
          <a:blip r:embed="rId3" cstate="print"/>
          <a:srcRect/>
          <a:stretch>
            <a:fillRect/>
          </a:stretch>
        </p:blipFill>
        <p:spPr bwMode="auto">
          <a:xfrm>
            <a:off x="5868144" y="5661248"/>
            <a:ext cx="938808" cy="567756"/>
          </a:xfrm>
          <a:prstGeom prst="rect">
            <a:avLst/>
          </a:prstGeom>
          <a:noFill/>
        </p:spPr>
      </p:pic>
      <p:pic>
        <p:nvPicPr>
          <p:cNvPr id="6" name="Picture 3" descr="C:\Users\amodwyer.LGMA\Desktop\doe.jpg"/>
          <p:cNvPicPr>
            <a:picLocks noChangeAspect="1" noChangeArrowheads="1"/>
          </p:cNvPicPr>
          <p:nvPr/>
        </p:nvPicPr>
        <p:blipFill>
          <a:blip r:embed="rId4" cstate="print"/>
          <a:srcRect/>
          <a:stretch>
            <a:fillRect/>
          </a:stretch>
        </p:blipFill>
        <p:spPr bwMode="auto">
          <a:xfrm>
            <a:off x="1835696" y="5589240"/>
            <a:ext cx="1318113" cy="701485"/>
          </a:xfrm>
          <a:prstGeom prst="rect">
            <a:avLst/>
          </a:prstGeom>
          <a:noFill/>
        </p:spPr>
      </p:pic>
      <p:sp>
        <p:nvSpPr>
          <p:cNvPr id="7" name="Rectangle 4"/>
          <p:cNvSpPr>
            <a:spLocks noChangeArrowheads="1"/>
          </p:cNvSpPr>
          <p:nvPr/>
        </p:nvSpPr>
        <p:spPr bwMode="auto">
          <a:xfrm>
            <a:off x="1223120" y="6237312"/>
            <a:ext cx="7920880" cy="469299"/>
          </a:xfrm>
          <a:prstGeom prst="rect">
            <a:avLst/>
          </a:prstGeom>
          <a:noFill/>
          <a:ln w="9525">
            <a:noFill/>
            <a:miter lim="800000"/>
            <a:headEnd/>
            <a:tailEnd/>
          </a:ln>
          <a:effectLst/>
        </p:spPr>
        <p:txBody>
          <a:bodyPr vert="horz" wrap="square" lIns="91440" tIns="152352" rIns="91440" bIns="38088"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IE" i="0" u="none" strike="noStrike" cap="none" normalizeH="0" baseline="0" dirty="0" smtClean="0">
                <a:ln>
                  <a:noFill/>
                </a:ln>
                <a:solidFill>
                  <a:schemeClr val="bg1">
                    <a:lumMod val="65000"/>
                  </a:schemeClr>
                </a:solidFill>
                <a:effectLst/>
                <a:latin typeface="Arial" pitchFamily="34" charset="0"/>
                <a:cs typeface="Arial" pitchFamily="34" charset="0"/>
              </a:rPr>
              <a:t>Access, Use, Re-Use Digitisation</a:t>
            </a:r>
            <a:r>
              <a:rPr kumimoji="0" lang="en-IE" i="0" u="none" strike="noStrike" cap="none" normalizeH="0" dirty="0" smtClean="0">
                <a:ln>
                  <a:noFill/>
                </a:ln>
                <a:solidFill>
                  <a:schemeClr val="bg1">
                    <a:lumMod val="65000"/>
                  </a:schemeClr>
                </a:solidFill>
                <a:effectLst/>
                <a:latin typeface="Arial" pitchFamily="34" charset="0"/>
                <a:cs typeface="Arial" pitchFamily="34" charset="0"/>
              </a:rPr>
              <a:t> Conference, 17</a:t>
            </a:r>
            <a:r>
              <a:rPr kumimoji="0" lang="en-IE" i="0" u="none" strike="noStrike" cap="none" normalizeH="0" baseline="30000" dirty="0" smtClean="0">
                <a:ln>
                  <a:noFill/>
                </a:ln>
                <a:solidFill>
                  <a:schemeClr val="bg1">
                    <a:lumMod val="65000"/>
                  </a:schemeClr>
                </a:solidFill>
                <a:effectLst/>
                <a:latin typeface="Arial" pitchFamily="34" charset="0"/>
                <a:cs typeface="Arial" pitchFamily="34" charset="0"/>
              </a:rPr>
              <a:t>th</a:t>
            </a:r>
            <a:r>
              <a:rPr kumimoji="0" lang="en-IE" i="0" u="none" strike="noStrike" cap="none" normalizeH="0" dirty="0" smtClean="0">
                <a:ln>
                  <a:noFill/>
                </a:ln>
                <a:solidFill>
                  <a:schemeClr val="bg1">
                    <a:lumMod val="65000"/>
                  </a:schemeClr>
                </a:solidFill>
                <a:effectLst/>
                <a:latin typeface="Arial" pitchFamily="34" charset="0"/>
                <a:cs typeface="Arial" pitchFamily="34" charset="0"/>
              </a:rPr>
              <a:t> June 2013</a:t>
            </a:r>
            <a:endParaRPr kumimoji="0" lang="en-US" i="0" u="none" strike="noStrike" cap="none" normalizeH="0" baseline="0" dirty="0" smtClean="0">
              <a:ln>
                <a:noFill/>
              </a:ln>
              <a:solidFill>
                <a:schemeClr val="bg1">
                  <a:lumMod val="65000"/>
                </a:schemeClr>
              </a:solidFill>
              <a:effectLst/>
              <a:latin typeface="Arial" pitchFamily="34" charset="0"/>
              <a:cs typeface="Arial" pitchFamily="34" charset="0"/>
            </a:endParaRPr>
          </a:p>
        </p:txBody>
      </p:sp>
      <p:pic>
        <p:nvPicPr>
          <p:cNvPr id="8" name="Picture 7" descr="C:\Users\rcollier.LGMA\Desktop\DEC&amp;LG-Logo-2011.jpg"/>
          <p:cNvPicPr/>
          <p:nvPr/>
        </p:nvPicPr>
        <p:blipFill>
          <a:blip r:embed="rId5" cstate="print"/>
          <a:srcRect/>
          <a:stretch>
            <a:fillRect/>
          </a:stretch>
        </p:blipFill>
        <p:spPr bwMode="auto">
          <a:xfrm>
            <a:off x="1835696" y="5725838"/>
            <a:ext cx="1296144" cy="51147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88640"/>
            <a:ext cx="8229600" cy="1143000"/>
          </a:xfrm>
        </p:spPr>
        <p:txBody>
          <a:bodyPr>
            <a:normAutofit/>
          </a:bodyPr>
          <a:lstStyle/>
          <a:p>
            <a:r>
              <a:rPr lang="en-IE" dirty="0" smtClean="0">
                <a:solidFill>
                  <a:schemeClr val="accent5"/>
                </a:solidFill>
                <a:latin typeface="Calibri" pitchFamily="34" charset="0"/>
                <a:cs typeface="Calibri" pitchFamily="34" charset="0"/>
              </a:rPr>
              <a:t>Schools’ Content: </a:t>
            </a:r>
            <a:r>
              <a:rPr lang="en-IE" dirty="0" smtClean="0">
                <a:latin typeface="Calibri" pitchFamily="34" charset="0"/>
                <a:cs typeface="Calibri" pitchFamily="34" charset="0"/>
                <a:hlinkClick r:id="rId2"/>
              </a:rPr>
              <a:t>Learning Zone</a:t>
            </a:r>
            <a:endParaRPr lang="en-IE" dirty="0">
              <a:latin typeface="Calibri" pitchFamily="34" charset="0"/>
              <a:cs typeface="Calibri" pitchFamily="34" charset="0"/>
            </a:endParaRPr>
          </a:p>
        </p:txBody>
      </p:sp>
      <p:pic>
        <p:nvPicPr>
          <p:cNvPr id="37890" name="Picture 2" descr="L:\Changing Libraries\Promotion\promotional-articles-images-PPs-etc\Figure 1 Primary Students’ homepage.jpg"/>
          <p:cNvPicPr>
            <a:picLocks noGrp="1" noChangeAspect="1" noChangeArrowheads="1"/>
          </p:cNvPicPr>
          <p:nvPr>
            <p:ph sz="quarter" idx="1"/>
          </p:nvPr>
        </p:nvPicPr>
        <p:blipFill>
          <a:blip r:embed="rId3" cstate="print"/>
          <a:srcRect/>
          <a:stretch>
            <a:fillRect/>
          </a:stretch>
        </p:blipFill>
        <p:spPr bwMode="auto">
          <a:xfrm>
            <a:off x="0" y="3284984"/>
            <a:ext cx="4672318" cy="3384376"/>
          </a:xfrm>
          <a:prstGeom prst="rect">
            <a:avLst/>
          </a:prstGeom>
          <a:noFill/>
        </p:spPr>
      </p:pic>
      <p:pic>
        <p:nvPicPr>
          <p:cNvPr id="37891" name="Picture 3" descr="L:\Changing Libraries\Promotion\promotional-articles-images-PPs-etc\Figure 4 Secondary Students’ homepage.jpg"/>
          <p:cNvPicPr>
            <a:picLocks noChangeAspect="1" noChangeArrowheads="1"/>
          </p:cNvPicPr>
          <p:nvPr/>
        </p:nvPicPr>
        <p:blipFill>
          <a:blip r:embed="rId4" cstate="print"/>
          <a:srcRect/>
          <a:stretch>
            <a:fillRect/>
          </a:stretch>
        </p:blipFill>
        <p:spPr bwMode="auto">
          <a:xfrm>
            <a:off x="4716016" y="1268760"/>
            <a:ext cx="4427984" cy="4176464"/>
          </a:xfrm>
          <a:prstGeom prst="rect">
            <a:avLst/>
          </a:prstGeom>
          <a:noFill/>
        </p:spPr>
      </p:pic>
      <p:sp>
        <p:nvSpPr>
          <p:cNvPr id="6" name="TextBox 5"/>
          <p:cNvSpPr txBox="1"/>
          <p:nvPr/>
        </p:nvSpPr>
        <p:spPr>
          <a:xfrm>
            <a:off x="179512" y="2708920"/>
            <a:ext cx="2376264" cy="369332"/>
          </a:xfrm>
          <a:prstGeom prst="rect">
            <a:avLst/>
          </a:prstGeom>
          <a:noFill/>
        </p:spPr>
        <p:txBody>
          <a:bodyPr wrap="square" rtlCol="0">
            <a:spAutoFit/>
          </a:bodyPr>
          <a:lstStyle/>
          <a:p>
            <a:r>
              <a:rPr lang="en-IE" dirty="0" smtClean="0"/>
              <a:t>Primary Students</a:t>
            </a:r>
            <a:endParaRPr lang="en-IE" dirty="0"/>
          </a:p>
        </p:txBody>
      </p:sp>
      <p:sp>
        <p:nvSpPr>
          <p:cNvPr id="7" name="TextBox 6"/>
          <p:cNvSpPr txBox="1"/>
          <p:nvPr/>
        </p:nvSpPr>
        <p:spPr>
          <a:xfrm>
            <a:off x="6660232" y="5589240"/>
            <a:ext cx="2376264" cy="369332"/>
          </a:xfrm>
          <a:prstGeom prst="rect">
            <a:avLst/>
          </a:prstGeom>
          <a:noFill/>
        </p:spPr>
        <p:txBody>
          <a:bodyPr wrap="square" rtlCol="0">
            <a:spAutoFit/>
          </a:bodyPr>
          <a:lstStyle/>
          <a:p>
            <a:r>
              <a:rPr lang="en-IE" dirty="0" smtClean="0"/>
              <a:t>Secondary Students</a:t>
            </a:r>
            <a:endParaRPr lang="en-IE"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27584" y="1700808"/>
            <a:ext cx="7272808" cy="1200329"/>
          </a:xfrm>
          <a:prstGeom prst="rect">
            <a:avLst/>
          </a:prstGeom>
          <a:noFill/>
        </p:spPr>
        <p:txBody>
          <a:bodyPr wrap="square" rtlCol="0">
            <a:spAutoFit/>
          </a:bodyPr>
          <a:lstStyle/>
          <a:p>
            <a:r>
              <a:rPr lang="en-IE" dirty="0" smtClean="0"/>
              <a:t>Link to children’s map interactive at</a:t>
            </a:r>
          </a:p>
          <a:p>
            <a:r>
              <a:rPr lang="en-IE" dirty="0" smtClean="0">
                <a:hlinkClick r:id="rId2"/>
              </a:rPr>
              <a:t>http://www.askaboutireland.ie/learning-zone/primary-students/5th-+-6th-class/history/history-of-maps/dublin-in-maps/</a:t>
            </a:r>
            <a:endParaRPr lang="en-IE" dirty="0" smtClean="0"/>
          </a:p>
          <a:p>
            <a:endParaRPr lang="en-IE"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buNone/>
            </a:pPr>
            <a:r>
              <a:rPr lang="en-IE" sz="1800" dirty="0" smtClean="0"/>
              <a:t>Link to interactive children’s game ‘O’Connell Street Now and in the Past’ at</a:t>
            </a:r>
          </a:p>
          <a:p>
            <a:pPr>
              <a:buNone/>
            </a:pPr>
            <a:r>
              <a:rPr lang="en-IE" sz="1800" dirty="0" smtClean="0">
                <a:hlinkClick r:id="rId2"/>
              </a:rPr>
              <a:t>http://www.askaboutireland.ie/learning-zone/primary-students/1st-+-2nd-class/history/homes-then-and-now/the-city-then-and-now/odd-one-out/</a:t>
            </a:r>
            <a:r>
              <a:rPr lang="en-IE" sz="1800" dirty="0" smtClean="0"/>
              <a:t> </a:t>
            </a:r>
            <a:endParaRPr lang="en-IE" sz="18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59632" y="1844824"/>
            <a:ext cx="6984776" cy="1754326"/>
          </a:xfrm>
          <a:prstGeom prst="rect">
            <a:avLst/>
          </a:prstGeom>
          <a:noFill/>
        </p:spPr>
        <p:txBody>
          <a:bodyPr wrap="square" rtlCol="0">
            <a:spAutoFit/>
          </a:bodyPr>
          <a:lstStyle/>
          <a:p>
            <a:r>
              <a:rPr lang="en-IE" dirty="0" smtClean="0"/>
              <a:t>Link to audio ‘Homes Then and Now: Cooking’ at</a:t>
            </a:r>
          </a:p>
          <a:p>
            <a:r>
              <a:rPr lang="en-IE" dirty="0" smtClean="0">
                <a:hlinkClick r:id="rId3"/>
              </a:rPr>
              <a:t>http://www.askaboutireland.ie/learning-zone/primary-students/1st-+-2nd-class/history/homes-then-and-now/when-my-grandparents-were/milking-and-cooking/</a:t>
            </a:r>
            <a:r>
              <a:rPr lang="en-IE" dirty="0" smtClean="0"/>
              <a:t> </a:t>
            </a:r>
          </a:p>
          <a:p>
            <a:endParaRPr lang="en-IE" dirty="0" smtClean="0"/>
          </a:p>
          <a:p>
            <a:endParaRPr lang="en-IE"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buNone/>
            </a:pPr>
            <a:r>
              <a:rPr lang="en-IE" sz="1800" dirty="0" smtClean="0"/>
              <a:t>Link to interactive game ‘An-</a:t>
            </a:r>
            <a:r>
              <a:rPr lang="en-IE" sz="1800" dirty="0" err="1" smtClean="0"/>
              <a:t>Tain</a:t>
            </a:r>
            <a:r>
              <a:rPr lang="en-IE" sz="1800" dirty="0" smtClean="0"/>
              <a:t>-Bo-</a:t>
            </a:r>
            <a:r>
              <a:rPr lang="en-IE" sz="1800" dirty="0" err="1" smtClean="0"/>
              <a:t>Cuailnge</a:t>
            </a:r>
            <a:r>
              <a:rPr lang="en-IE" sz="1800" dirty="0" smtClean="0"/>
              <a:t>’ at </a:t>
            </a:r>
          </a:p>
          <a:p>
            <a:pPr>
              <a:buNone/>
            </a:pPr>
            <a:r>
              <a:rPr lang="en-IE" sz="1800" dirty="0" smtClean="0">
                <a:hlinkClick r:id="rId2"/>
              </a:rPr>
              <a:t>http://www.askaboutireland.ie/learning-zone/secondary-students/games-3d-tours/an-tain-bo-cuailnge-game/</a:t>
            </a:r>
            <a:r>
              <a:rPr lang="en-IE" sz="1800" dirty="0" smtClean="0"/>
              <a:t> </a:t>
            </a:r>
            <a:endParaRPr lang="en-IE" sz="18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404664"/>
            <a:ext cx="8534400" cy="758952"/>
          </a:xfrm>
        </p:spPr>
        <p:txBody>
          <a:bodyPr>
            <a:normAutofit fontScale="90000"/>
          </a:bodyPr>
          <a:lstStyle/>
          <a:p>
            <a:pPr lvl="0"/>
            <a:r>
              <a:rPr lang="en-US" dirty="0" smtClean="0">
                <a:solidFill>
                  <a:schemeClr val="accent5"/>
                </a:solidFill>
                <a:latin typeface="Calibri" pitchFamily="34" charset="0"/>
                <a:cs typeface="Calibri" pitchFamily="34" charset="0"/>
              </a:rPr>
              <a:t>The Digital Future</a:t>
            </a:r>
            <a:r>
              <a:rPr lang="en-IE" dirty="0" smtClean="0"/>
              <a:t/>
            </a:r>
            <a:br>
              <a:rPr lang="en-IE" dirty="0" smtClean="0"/>
            </a:br>
            <a:endParaRPr lang="en-IE" dirty="0"/>
          </a:p>
        </p:txBody>
      </p:sp>
      <p:sp>
        <p:nvSpPr>
          <p:cNvPr id="3" name="Content Placeholder 2"/>
          <p:cNvSpPr>
            <a:spLocks noGrp="1"/>
          </p:cNvSpPr>
          <p:nvPr>
            <p:ph sz="quarter" idx="1"/>
          </p:nvPr>
        </p:nvSpPr>
        <p:spPr>
          <a:xfrm>
            <a:off x="827584" y="1268760"/>
            <a:ext cx="8507288" cy="5328592"/>
          </a:xfrm>
        </p:spPr>
        <p:txBody>
          <a:bodyPr>
            <a:normAutofit/>
          </a:bodyPr>
          <a:lstStyle/>
          <a:p>
            <a:r>
              <a:rPr lang="en-IE" dirty="0" smtClean="0">
                <a:latin typeface="Calibri" pitchFamily="34" charset="0"/>
                <a:cs typeface="Calibri" pitchFamily="34" charset="0"/>
              </a:rPr>
              <a:t>Strategy </a:t>
            </a:r>
            <a:r>
              <a:rPr lang="en-IE" dirty="0">
                <a:latin typeface="Calibri" pitchFamily="34" charset="0"/>
                <a:cs typeface="Calibri" pitchFamily="34" charset="0"/>
              </a:rPr>
              <a:t>for public libraries </a:t>
            </a:r>
            <a:r>
              <a:rPr lang="en-IE" dirty="0" smtClean="0">
                <a:latin typeface="Calibri" pitchFamily="34" charset="0"/>
                <a:cs typeface="Calibri" pitchFamily="34" charset="0"/>
              </a:rPr>
              <a:t>2013-2017</a:t>
            </a:r>
          </a:p>
          <a:p>
            <a:pPr lvl="2">
              <a:buFont typeface="Wingdings" pitchFamily="2" charset="2"/>
              <a:buChar char="Ø"/>
            </a:pPr>
            <a:r>
              <a:rPr lang="en-IE" sz="1600" dirty="0" smtClean="0">
                <a:latin typeface="Calibri" pitchFamily="34" charset="0"/>
                <a:cs typeface="Calibri" pitchFamily="34" charset="0"/>
              </a:rPr>
              <a:t>Apps</a:t>
            </a:r>
          </a:p>
          <a:p>
            <a:pPr lvl="2">
              <a:buFont typeface="Wingdings" pitchFamily="2" charset="2"/>
              <a:buChar char="Ø"/>
            </a:pPr>
            <a:r>
              <a:rPr lang="en-IE" sz="1600" dirty="0" smtClean="0">
                <a:latin typeface="Calibri" pitchFamily="34" charset="0"/>
                <a:cs typeface="Calibri" pitchFamily="34" charset="0"/>
              </a:rPr>
              <a:t>GIS</a:t>
            </a:r>
          </a:p>
          <a:p>
            <a:pPr lvl="2">
              <a:buFont typeface="Wingdings" pitchFamily="2" charset="2"/>
              <a:buChar char="Ø"/>
            </a:pPr>
            <a:r>
              <a:rPr lang="en-IE" sz="1600" dirty="0" smtClean="0">
                <a:latin typeface="Calibri" pitchFamily="34" charset="0"/>
                <a:cs typeface="Calibri" pitchFamily="34" charset="0"/>
              </a:rPr>
              <a:t>Living books</a:t>
            </a:r>
          </a:p>
          <a:p>
            <a:pPr lvl="2">
              <a:buFont typeface="Wingdings" pitchFamily="2" charset="2"/>
              <a:buChar char="Ø"/>
            </a:pPr>
            <a:r>
              <a:rPr lang="en-IE" sz="1600" dirty="0" smtClean="0">
                <a:latin typeface="Calibri" pitchFamily="34" charset="0"/>
                <a:cs typeface="Calibri" pitchFamily="34" charset="0"/>
              </a:rPr>
              <a:t>Videos</a:t>
            </a:r>
          </a:p>
          <a:p>
            <a:pPr lvl="2">
              <a:buFont typeface="Wingdings" pitchFamily="2" charset="2"/>
              <a:buChar char="Ø"/>
            </a:pPr>
            <a:r>
              <a:rPr lang="en-IE" sz="1600" dirty="0">
                <a:latin typeface="Calibri" pitchFamily="34" charset="0"/>
                <a:cs typeface="Calibri" pitchFamily="34" charset="0"/>
              </a:rPr>
              <a:t>D</a:t>
            </a:r>
            <a:r>
              <a:rPr lang="en-IE" sz="1600" dirty="0" smtClean="0">
                <a:latin typeface="Calibri" pitchFamily="34" charset="0"/>
                <a:cs typeface="Calibri" pitchFamily="34" charset="0"/>
              </a:rPr>
              <a:t>igital exhibitions</a:t>
            </a:r>
          </a:p>
          <a:p>
            <a:pPr lvl="2">
              <a:buFont typeface="Wingdings" pitchFamily="2" charset="2"/>
              <a:buChar char="Ø"/>
            </a:pPr>
            <a:r>
              <a:rPr lang="en-IE" sz="1600" dirty="0">
                <a:latin typeface="Calibri" pitchFamily="34" charset="0"/>
                <a:cs typeface="Calibri" pitchFamily="34" charset="0"/>
              </a:rPr>
              <a:t>G</a:t>
            </a:r>
            <a:r>
              <a:rPr lang="en-IE" sz="1600" dirty="0" smtClean="0">
                <a:latin typeface="Calibri" pitchFamily="34" charset="0"/>
                <a:cs typeface="Calibri" pitchFamily="34" charset="0"/>
              </a:rPr>
              <a:t>reater integration </a:t>
            </a:r>
            <a:r>
              <a:rPr lang="en-IE" sz="1600" dirty="0">
                <a:latin typeface="Calibri" pitchFamily="34" charset="0"/>
                <a:cs typeface="Calibri" pitchFamily="34" charset="0"/>
              </a:rPr>
              <a:t>of resources with the library </a:t>
            </a:r>
            <a:r>
              <a:rPr lang="en-IE" sz="1600" dirty="0" smtClean="0">
                <a:latin typeface="Calibri" pitchFamily="34" charset="0"/>
                <a:cs typeface="Calibri" pitchFamily="34" charset="0"/>
              </a:rPr>
              <a:t>catalogue</a:t>
            </a:r>
          </a:p>
          <a:p>
            <a:pPr lvl="2">
              <a:buFont typeface="Wingdings" pitchFamily="2" charset="2"/>
              <a:buChar char="Ø"/>
            </a:pPr>
            <a:r>
              <a:rPr lang="en-IE" sz="1600" dirty="0" smtClean="0">
                <a:latin typeface="Calibri" pitchFamily="34" charset="0"/>
                <a:cs typeface="Calibri" pitchFamily="34" charset="0"/>
              </a:rPr>
              <a:t>National </a:t>
            </a:r>
            <a:r>
              <a:rPr lang="en-IE" sz="1600" dirty="0">
                <a:latin typeface="Calibri" pitchFamily="34" charset="0"/>
                <a:cs typeface="Calibri" pitchFamily="34" charset="0"/>
              </a:rPr>
              <a:t>library management </a:t>
            </a:r>
            <a:r>
              <a:rPr lang="en-IE" sz="1600" dirty="0" smtClean="0">
                <a:latin typeface="Calibri" pitchFamily="34" charset="0"/>
                <a:cs typeface="Calibri" pitchFamily="34" charset="0"/>
              </a:rPr>
              <a:t>system, </a:t>
            </a:r>
            <a:r>
              <a:rPr lang="en-IE" sz="1600" dirty="0">
                <a:latin typeface="Calibri" pitchFamily="34" charset="0"/>
                <a:cs typeface="Calibri" pitchFamily="34" charset="0"/>
              </a:rPr>
              <a:t>including a new digital repository</a:t>
            </a:r>
            <a:endParaRPr lang="en-IE" sz="1600" dirty="0" smtClean="0">
              <a:latin typeface="Calibri" pitchFamily="34" charset="0"/>
              <a:cs typeface="Calibri" pitchFamily="34" charset="0"/>
            </a:endParaRPr>
          </a:p>
          <a:p>
            <a:pPr>
              <a:buNone/>
            </a:pPr>
            <a:endParaRPr lang="en-IE" sz="2200" dirty="0">
              <a:latin typeface="Calibri" pitchFamily="34" charset="0"/>
              <a:cs typeface="Calibri" pitchFamily="34" charset="0"/>
            </a:endParaRPr>
          </a:p>
          <a:p>
            <a:r>
              <a:rPr lang="en-IE" dirty="0" smtClean="0">
                <a:latin typeface="Calibri" pitchFamily="34" charset="0"/>
                <a:cs typeface="Calibri" pitchFamily="34" charset="0"/>
              </a:rPr>
              <a:t>Creative </a:t>
            </a:r>
            <a:r>
              <a:rPr lang="en-IE" dirty="0">
                <a:latin typeface="Calibri" pitchFamily="34" charset="0"/>
                <a:cs typeface="Calibri" pitchFamily="34" charset="0"/>
              </a:rPr>
              <a:t>industries </a:t>
            </a:r>
            <a:endParaRPr lang="en-IE" dirty="0" smtClean="0">
              <a:latin typeface="Calibri" pitchFamily="34" charset="0"/>
              <a:cs typeface="Calibri" pitchFamily="34" charset="0"/>
            </a:endParaRPr>
          </a:p>
          <a:p>
            <a:r>
              <a:rPr lang="en-IE" dirty="0" smtClean="0">
                <a:latin typeface="Calibri" pitchFamily="34" charset="0"/>
                <a:cs typeface="Calibri" pitchFamily="34" charset="0"/>
              </a:rPr>
              <a:t>Co-ordination</a:t>
            </a:r>
          </a:p>
          <a:p>
            <a:r>
              <a:rPr lang="en-IE" dirty="0" smtClean="0">
                <a:latin typeface="Calibri" pitchFamily="34" charset="0"/>
                <a:cs typeface="Calibri" pitchFamily="34" charset="0"/>
              </a:rPr>
              <a:t>Promotion</a:t>
            </a:r>
          </a:p>
          <a:p>
            <a:pPr>
              <a:buNone/>
            </a:pPr>
            <a:endParaRPr lang="en-IE" dirty="0" smtClean="0"/>
          </a:p>
          <a:p>
            <a:pPr>
              <a:buNone/>
            </a:pPr>
            <a:endParaRPr lang="en-IE" dirty="0"/>
          </a:p>
        </p:txBody>
      </p:sp>
      <p:pic>
        <p:nvPicPr>
          <p:cNvPr id="4" name="Picture 1" descr="C:\Users\amodwyer.LGMA\Desktop\LGMA-transparent-logo.jpg"/>
          <p:cNvPicPr>
            <a:picLocks noChangeAspect="1" noChangeArrowheads="1"/>
          </p:cNvPicPr>
          <p:nvPr/>
        </p:nvPicPr>
        <p:blipFill>
          <a:blip r:embed="rId2" cstate="print"/>
          <a:srcRect/>
          <a:stretch>
            <a:fillRect/>
          </a:stretch>
        </p:blipFill>
        <p:spPr bwMode="auto">
          <a:xfrm>
            <a:off x="3707904" y="5733256"/>
            <a:ext cx="1448711" cy="406781"/>
          </a:xfrm>
          <a:prstGeom prst="rect">
            <a:avLst/>
          </a:prstGeom>
          <a:noFill/>
        </p:spPr>
      </p:pic>
      <p:pic>
        <p:nvPicPr>
          <p:cNvPr id="5" name="Picture 2" descr="C:\Users\amodwyer.LGMA\Desktop\Untitled-3.jpg"/>
          <p:cNvPicPr>
            <a:picLocks noChangeAspect="1" noChangeArrowheads="1"/>
          </p:cNvPicPr>
          <p:nvPr/>
        </p:nvPicPr>
        <p:blipFill>
          <a:blip r:embed="rId3" cstate="print"/>
          <a:srcRect/>
          <a:stretch>
            <a:fillRect/>
          </a:stretch>
        </p:blipFill>
        <p:spPr bwMode="auto">
          <a:xfrm>
            <a:off x="5868144" y="5661248"/>
            <a:ext cx="938808" cy="567756"/>
          </a:xfrm>
          <a:prstGeom prst="rect">
            <a:avLst/>
          </a:prstGeom>
          <a:noFill/>
        </p:spPr>
      </p:pic>
      <p:pic>
        <p:nvPicPr>
          <p:cNvPr id="6" name="Picture 3" descr="C:\Users\amodwyer.LGMA\Desktop\doe.jpg"/>
          <p:cNvPicPr>
            <a:picLocks noChangeAspect="1" noChangeArrowheads="1"/>
          </p:cNvPicPr>
          <p:nvPr/>
        </p:nvPicPr>
        <p:blipFill>
          <a:blip r:embed="rId4" cstate="print"/>
          <a:srcRect/>
          <a:stretch>
            <a:fillRect/>
          </a:stretch>
        </p:blipFill>
        <p:spPr bwMode="auto">
          <a:xfrm>
            <a:off x="1835696" y="5589240"/>
            <a:ext cx="1318113" cy="701485"/>
          </a:xfrm>
          <a:prstGeom prst="rect">
            <a:avLst/>
          </a:prstGeom>
          <a:noFill/>
        </p:spPr>
      </p:pic>
      <p:sp>
        <p:nvSpPr>
          <p:cNvPr id="7" name="Rectangle 4"/>
          <p:cNvSpPr>
            <a:spLocks noChangeArrowheads="1"/>
          </p:cNvSpPr>
          <p:nvPr/>
        </p:nvSpPr>
        <p:spPr bwMode="auto">
          <a:xfrm>
            <a:off x="1223120" y="6237312"/>
            <a:ext cx="7920880" cy="469299"/>
          </a:xfrm>
          <a:prstGeom prst="rect">
            <a:avLst/>
          </a:prstGeom>
          <a:noFill/>
          <a:ln w="9525">
            <a:noFill/>
            <a:miter lim="800000"/>
            <a:headEnd/>
            <a:tailEnd/>
          </a:ln>
          <a:effectLst/>
        </p:spPr>
        <p:txBody>
          <a:bodyPr vert="horz" wrap="square" lIns="91440" tIns="152352" rIns="91440" bIns="38088"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IE" i="0" u="none" strike="noStrike" cap="none" normalizeH="0" baseline="0" dirty="0" smtClean="0">
                <a:ln>
                  <a:noFill/>
                </a:ln>
                <a:solidFill>
                  <a:schemeClr val="bg1">
                    <a:lumMod val="65000"/>
                  </a:schemeClr>
                </a:solidFill>
                <a:effectLst/>
                <a:latin typeface="Arial" pitchFamily="34" charset="0"/>
                <a:cs typeface="Arial" pitchFamily="34" charset="0"/>
              </a:rPr>
              <a:t>Access, Use, Re-Use Digitisation</a:t>
            </a:r>
            <a:r>
              <a:rPr kumimoji="0" lang="en-IE" i="0" u="none" strike="noStrike" cap="none" normalizeH="0" dirty="0" smtClean="0">
                <a:ln>
                  <a:noFill/>
                </a:ln>
                <a:solidFill>
                  <a:schemeClr val="bg1">
                    <a:lumMod val="65000"/>
                  </a:schemeClr>
                </a:solidFill>
                <a:effectLst/>
                <a:latin typeface="Arial" pitchFamily="34" charset="0"/>
                <a:cs typeface="Arial" pitchFamily="34" charset="0"/>
              </a:rPr>
              <a:t> Conference, 17</a:t>
            </a:r>
            <a:r>
              <a:rPr kumimoji="0" lang="en-IE" i="0" u="none" strike="noStrike" cap="none" normalizeH="0" baseline="30000" dirty="0" smtClean="0">
                <a:ln>
                  <a:noFill/>
                </a:ln>
                <a:solidFill>
                  <a:schemeClr val="bg1">
                    <a:lumMod val="65000"/>
                  </a:schemeClr>
                </a:solidFill>
                <a:effectLst/>
                <a:latin typeface="Arial" pitchFamily="34" charset="0"/>
                <a:cs typeface="Arial" pitchFamily="34" charset="0"/>
              </a:rPr>
              <a:t>th</a:t>
            </a:r>
            <a:r>
              <a:rPr kumimoji="0" lang="en-IE" i="0" u="none" strike="noStrike" cap="none" normalizeH="0" dirty="0" smtClean="0">
                <a:ln>
                  <a:noFill/>
                </a:ln>
                <a:solidFill>
                  <a:schemeClr val="bg1">
                    <a:lumMod val="65000"/>
                  </a:schemeClr>
                </a:solidFill>
                <a:effectLst/>
                <a:latin typeface="Arial" pitchFamily="34" charset="0"/>
                <a:cs typeface="Arial" pitchFamily="34" charset="0"/>
              </a:rPr>
              <a:t> June 2013</a:t>
            </a:r>
            <a:endParaRPr kumimoji="0" lang="en-US" i="0" u="none" strike="noStrike" cap="none" normalizeH="0" baseline="0" dirty="0" smtClean="0">
              <a:ln>
                <a:noFill/>
              </a:ln>
              <a:solidFill>
                <a:schemeClr val="bg1">
                  <a:lumMod val="65000"/>
                </a:schemeClr>
              </a:solidFill>
              <a:effectLst/>
              <a:latin typeface="Arial" pitchFamily="34" charset="0"/>
              <a:cs typeface="Arial" pitchFamily="34" charset="0"/>
            </a:endParaRPr>
          </a:p>
        </p:txBody>
      </p:sp>
      <p:pic>
        <p:nvPicPr>
          <p:cNvPr id="8" name="Picture 7" descr="C:\Users\rcollier.LGMA\Desktop\DEC&amp;LG-Logo-2011.jpg"/>
          <p:cNvPicPr/>
          <p:nvPr/>
        </p:nvPicPr>
        <p:blipFill>
          <a:blip r:embed="rId5" cstate="print"/>
          <a:srcRect/>
          <a:stretch>
            <a:fillRect/>
          </a:stretch>
        </p:blipFill>
        <p:spPr bwMode="auto">
          <a:xfrm>
            <a:off x="1835696" y="5725838"/>
            <a:ext cx="1296144" cy="51147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476672"/>
            <a:ext cx="8686800" cy="1143000"/>
          </a:xfrm>
        </p:spPr>
        <p:txBody>
          <a:bodyPr>
            <a:normAutofit/>
          </a:bodyPr>
          <a:lstStyle/>
          <a:p>
            <a:pPr lvl="0"/>
            <a:r>
              <a:rPr lang="en-US" dirty="0" smtClean="0">
                <a:solidFill>
                  <a:schemeClr val="accent5"/>
                </a:solidFill>
                <a:latin typeface="Calibri" pitchFamily="34" charset="0"/>
                <a:cs typeface="Calibri" pitchFamily="34" charset="0"/>
              </a:rPr>
              <a:t>Policy Context and </a:t>
            </a:r>
            <a:r>
              <a:rPr lang="en-US" dirty="0" err="1" smtClean="0">
                <a:solidFill>
                  <a:schemeClr val="accent5"/>
                </a:solidFill>
                <a:latin typeface="Calibri" pitchFamily="34" charset="0"/>
                <a:cs typeface="Calibri" pitchFamily="34" charset="0"/>
              </a:rPr>
              <a:t>Digitisation</a:t>
            </a:r>
            <a:r>
              <a:rPr lang="en-US" dirty="0" smtClean="0">
                <a:solidFill>
                  <a:schemeClr val="accent5"/>
                </a:solidFill>
                <a:latin typeface="Calibri" pitchFamily="34" charset="0"/>
                <a:cs typeface="Calibri" pitchFamily="34" charset="0"/>
              </a:rPr>
              <a:t> Strategy</a:t>
            </a:r>
            <a:r>
              <a:rPr lang="en-IE" dirty="0" smtClean="0">
                <a:solidFill>
                  <a:schemeClr val="accent5"/>
                </a:solidFill>
              </a:rPr>
              <a:t/>
            </a:r>
            <a:br>
              <a:rPr lang="en-IE" dirty="0" smtClean="0">
                <a:solidFill>
                  <a:schemeClr val="accent5"/>
                </a:solidFill>
              </a:rPr>
            </a:br>
            <a:endParaRPr lang="en-IE" dirty="0">
              <a:solidFill>
                <a:schemeClr val="accent5"/>
              </a:solidFill>
            </a:endParaRPr>
          </a:p>
        </p:txBody>
      </p:sp>
      <p:sp>
        <p:nvSpPr>
          <p:cNvPr id="3" name="Content Placeholder 2"/>
          <p:cNvSpPr>
            <a:spLocks noGrp="1"/>
          </p:cNvSpPr>
          <p:nvPr>
            <p:ph sz="quarter" idx="1"/>
          </p:nvPr>
        </p:nvSpPr>
        <p:spPr>
          <a:xfrm>
            <a:off x="467544" y="1916832"/>
            <a:ext cx="8229600" cy="4525963"/>
          </a:xfrm>
        </p:spPr>
        <p:txBody>
          <a:bodyPr/>
          <a:lstStyle/>
          <a:p>
            <a:endParaRPr lang="en-IE" dirty="0" smtClean="0"/>
          </a:p>
          <a:p>
            <a:r>
              <a:rPr lang="en-IE" dirty="0" smtClean="0">
                <a:latin typeface="Calibri" pitchFamily="34" charset="0"/>
                <a:cs typeface="Calibri" pitchFamily="34" charset="0"/>
              </a:rPr>
              <a:t>Government </a:t>
            </a:r>
            <a:r>
              <a:rPr lang="en-IE" dirty="0">
                <a:latin typeface="Calibri" pitchFamily="34" charset="0"/>
                <a:cs typeface="Calibri" pitchFamily="34" charset="0"/>
              </a:rPr>
              <a:t>Departments </a:t>
            </a:r>
            <a:endParaRPr lang="en-IE" dirty="0" smtClean="0">
              <a:latin typeface="Calibri" pitchFamily="34" charset="0"/>
              <a:cs typeface="Calibri" pitchFamily="34" charset="0"/>
            </a:endParaRPr>
          </a:p>
          <a:p>
            <a:r>
              <a:rPr lang="en-IE" dirty="0" smtClean="0">
                <a:latin typeface="Calibri" pitchFamily="34" charset="0"/>
                <a:cs typeface="Calibri" pitchFamily="34" charset="0"/>
              </a:rPr>
              <a:t>Local Authorities</a:t>
            </a:r>
          </a:p>
          <a:p>
            <a:r>
              <a:rPr lang="en-IE" dirty="0" smtClean="0">
                <a:latin typeface="Calibri" pitchFamily="34" charset="0"/>
                <a:cs typeface="Calibri" pitchFamily="34" charset="0"/>
              </a:rPr>
              <a:t>Libraries Development </a:t>
            </a:r>
          </a:p>
          <a:p>
            <a:r>
              <a:rPr lang="en-IE" dirty="0" smtClean="0">
                <a:latin typeface="Calibri" pitchFamily="34" charset="0"/>
                <a:cs typeface="Calibri" pitchFamily="34" charset="0"/>
              </a:rPr>
              <a:t>National </a:t>
            </a:r>
            <a:r>
              <a:rPr lang="en-IE" dirty="0">
                <a:latin typeface="Calibri" pitchFamily="34" charset="0"/>
                <a:cs typeface="Calibri" pitchFamily="34" charset="0"/>
              </a:rPr>
              <a:t>Advisory Forum on Public Libraries</a:t>
            </a:r>
          </a:p>
        </p:txBody>
      </p:sp>
      <p:pic>
        <p:nvPicPr>
          <p:cNvPr id="4" name="Picture 1" descr="C:\Users\amodwyer.LGMA\Desktop\LGMA-transparent-logo.jpg"/>
          <p:cNvPicPr>
            <a:picLocks noChangeAspect="1" noChangeArrowheads="1"/>
          </p:cNvPicPr>
          <p:nvPr/>
        </p:nvPicPr>
        <p:blipFill>
          <a:blip r:embed="rId2" cstate="print"/>
          <a:srcRect/>
          <a:stretch>
            <a:fillRect/>
          </a:stretch>
        </p:blipFill>
        <p:spPr bwMode="auto">
          <a:xfrm>
            <a:off x="3707904" y="5733256"/>
            <a:ext cx="1448711" cy="406781"/>
          </a:xfrm>
          <a:prstGeom prst="rect">
            <a:avLst/>
          </a:prstGeom>
          <a:noFill/>
        </p:spPr>
      </p:pic>
      <p:pic>
        <p:nvPicPr>
          <p:cNvPr id="5" name="Picture 2" descr="C:\Users\amodwyer.LGMA\Desktop\Untitled-3.jpg"/>
          <p:cNvPicPr>
            <a:picLocks noChangeAspect="1" noChangeArrowheads="1"/>
          </p:cNvPicPr>
          <p:nvPr/>
        </p:nvPicPr>
        <p:blipFill>
          <a:blip r:embed="rId3" cstate="print"/>
          <a:srcRect/>
          <a:stretch>
            <a:fillRect/>
          </a:stretch>
        </p:blipFill>
        <p:spPr bwMode="auto">
          <a:xfrm>
            <a:off x="5868144" y="5661248"/>
            <a:ext cx="938808" cy="567756"/>
          </a:xfrm>
          <a:prstGeom prst="rect">
            <a:avLst/>
          </a:prstGeom>
          <a:noFill/>
        </p:spPr>
      </p:pic>
      <p:pic>
        <p:nvPicPr>
          <p:cNvPr id="6" name="Picture 3" descr="C:\Users\amodwyer.LGMA\Desktop\doe.jpg"/>
          <p:cNvPicPr>
            <a:picLocks noChangeAspect="1" noChangeArrowheads="1"/>
          </p:cNvPicPr>
          <p:nvPr/>
        </p:nvPicPr>
        <p:blipFill>
          <a:blip r:embed="rId4" cstate="print"/>
          <a:srcRect/>
          <a:stretch>
            <a:fillRect/>
          </a:stretch>
        </p:blipFill>
        <p:spPr bwMode="auto">
          <a:xfrm>
            <a:off x="1835696" y="5589240"/>
            <a:ext cx="1318113" cy="701485"/>
          </a:xfrm>
          <a:prstGeom prst="rect">
            <a:avLst/>
          </a:prstGeom>
          <a:noFill/>
        </p:spPr>
      </p:pic>
      <p:sp>
        <p:nvSpPr>
          <p:cNvPr id="7" name="Rectangle 4"/>
          <p:cNvSpPr>
            <a:spLocks noChangeArrowheads="1"/>
          </p:cNvSpPr>
          <p:nvPr/>
        </p:nvSpPr>
        <p:spPr bwMode="auto">
          <a:xfrm>
            <a:off x="1223120" y="6237312"/>
            <a:ext cx="7920880" cy="469299"/>
          </a:xfrm>
          <a:prstGeom prst="rect">
            <a:avLst/>
          </a:prstGeom>
          <a:noFill/>
          <a:ln w="9525">
            <a:noFill/>
            <a:miter lim="800000"/>
            <a:headEnd/>
            <a:tailEnd/>
          </a:ln>
          <a:effectLst/>
        </p:spPr>
        <p:txBody>
          <a:bodyPr vert="horz" wrap="square" lIns="91440" tIns="152352" rIns="91440" bIns="38088"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IE" i="0" u="none" strike="noStrike" cap="none" normalizeH="0" baseline="0" dirty="0" smtClean="0">
                <a:ln>
                  <a:noFill/>
                </a:ln>
                <a:solidFill>
                  <a:schemeClr val="bg1">
                    <a:lumMod val="65000"/>
                  </a:schemeClr>
                </a:solidFill>
                <a:effectLst/>
                <a:latin typeface="Arial" pitchFamily="34" charset="0"/>
                <a:cs typeface="Arial" pitchFamily="34" charset="0"/>
              </a:rPr>
              <a:t>Access, Use, Re-Use Digitisation</a:t>
            </a:r>
            <a:r>
              <a:rPr kumimoji="0" lang="en-IE" i="0" u="none" strike="noStrike" cap="none" normalizeH="0" dirty="0" smtClean="0">
                <a:ln>
                  <a:noFill/>
                </a:ln>
                <a:solidFill>
                  <a:schemeClr val="bg1">
                    <a:lumMod val="65000"/>
                  </a:schemeClr>
                </a:solidFill>
                <a:effectLst/>
                <a:latin typeface="Arial" pitchFamily="34" charset="0"/>
                <a:cs typeface="Arial" pitchFamily="34" charset="0"/>
              </a:rPr>
              <a:t> Conference, 17</a:t>
            </a:r>
            <a:r>
              <a:rPr kumimoji="0" lang="en-IE" i="0" u="none" strike="noStrike" cap="none" normalizeH="0" baseline="30000" dirty="0" smtClean="0">
                <a:ln>
                  <a:noFill/>
                </a:ln>
                <a:solidFill>
                  <a:schemeClr val="bg1">
                    <a:lumMod val="65000"/>
                  </a:schemeClr>
                </a:solidFill>
                <a:effectLst/>
                <a:latin typeface="Arial" pitchFamily="34" charset="0"/>
                <a:cs typeface="Arial" pitchFamily="34" charset="0"/>
              </a:rPr>
              <a:t>th</a:t>
            </a:r>
            <a:r>
              <a:rPr kumimoji="0" lang="en-IE" i="0" u="none" strike="noStrike" cap="none" normalizeH="0" dirty="0" smtClean="0">
                <a:ln>
                  <a:noFill/>
                </a:ln>
                <a:solidFill>
                  <a:schemeClr val="bg1">
                    <a:lumMod val="65000"/>
                  </a:schemeClr>
                </a:solidFill>
                <a:effectLst/>
                <a:latin typeface="Arial" pitchFamily="34" charset="0"/>
                <a:cs typeface="Arial" pitchFamily="34" charset="0"/>
              </a:rPr>
              <a:t> June 2013</a:t>
            </a:r>
            <a:endParaRPr kumimoji="0" lang="en-US" i="0" u="none" strike="noStrike" cap="none" normalizeH="0" baseline="0" dirty="0" smtClean="0">
              <a:ln>
                <a:noFill/>
              </a:ln>
              <a:solidFill>
                <a:schemeClr val="bg1">
                  <a:lumMod val="65000"/>
                </a:schemeClr>
              </a:solidFill>
              <a:effectLst/>
              <a:latin typeface="Arial" pitchFamily="34" charset="0"/>
              <a:cs typeface="Arial" pitchFamily="34" charset="0"/>
            </a:endParaRPr>
          </a:p>
        </p:txBody>
      </p:sp>
      <p:pic>
        <p:nvPicPr>
          <p:cNvPr id="8" name="Picture 7" descr="C:\Users\rcollier.LGMA\Desktop\DEC&amp;LG-Logo-2011.jpg"/>
          <p:cNvPicPr/>
          <p:nvPr/>
        </p:nvPicPr>
        <p:blipFill>
          <a:blip r:embed="rId5" cstate="print"/>
          <a:srcRect/>
          <a:stretch>
            <a:fillRect/>
          </a:stretch>
        </p:blipFill>
        <p:spPr bwMode="auto">
          <a:xfrm>
            <a:off x="1835696" y="5725838"/>
            <a:ext cx="1296144" cy="51147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32656"/>
            <a:ext cx="9144000" cy="1143000"/>
          </a:xfrm>
        </p:spPr>
        <p:txBody>
          <a:bodyPr>
            <a:normAutofit/>
          </a:bodyPr>
          <a:lstStyle/>
          <a:p>
            <a:pPr lvl="0"/>
            <a:r>
              <a:rPr lang="en-US" sz="3600" dirty="0" err="1" smtClean="0">
                <a:solidFill>
                  <a:schemeClr val="accent5"/>
                </a:solidFill>
                <a:latin typeface="Calibri" pitchFamily="34" charset="0"/>
                <a:cs typeface="Calibri" pitchFamily="34" charset="0"/>
              </a:rPr>
              <a:t>Digitisation</a:t>
            </a:r>
            <a:r>
              <a:rPr lang="en-US" sz="3600" dirty="0" smtClean="0">
                <a:solidFill>
                  <a:schemeClr val="accent5"/>
                </a:solidFill>
                <a:latin typeface="Calibri" pitchFamily="34" charset="0"/>
                <a:cs typeface="Calibri" pitchFamily="34" charset="0"/>
              </a:rPr>
              <a:t> </a:t>
            </a:r>
            <a:r>
              <a:rPr lang="en-US" sz="3600" dirty="0" err="1" smtClean="0">
                <a:solidFill>
                  <a:schemeClr val="accent5"/>
                </a:solidFill>
                <a:latin typeface="Calibri" pitchFamily="34" charset="0"/>
                <a:cs typeface="Calibri" pitchFamily="34" charset="0"/>
              </a:rPr>
              <a:t>Programmes</a:t>
            </a:r>
            <a:r>
              <a:rPr lang="en-US" sz="3600" dirty="0" smtClean="0">
                <a:solidFill>
                  <a:schemeClr val="accent5"/>
                </a:solidFill>
                <a:latin typeface="Calibri" pitchFamily="34" charset="0"/>
                <a:cs typeface="Calibri" pitchFamily="34" charset="0"/>
              </a:rPr>
              <a:t>, National and Local</a:t>
            </a:r>
            <a:r>
              <a:rPr lang="en-IE" dirty="0" smtClean="0"/>
              <a:t/>
            </a:r>
            <a:br>
              <a:rPr lang="en-IE" dirty="0" smtClean="0"/>
            </a:br>
            <a:endParaRPr lang="en-IE" dirty="0"/>
          </a:p>
        </p:txBody>
      </p:sp>
      <p:sp>
        <p:nvSpPr>
          <p:cNvPr id="3" name="Content Placeholder 2"/>
          <p:cNvSpPr>
            <a:spLocks noGrp="1"/>
          </p:cNvSpPr>
          <p:nvPr>
            <p:ph sz="quarter" idx="1"/>
          </p:nvPr>
        </p:nvSpPr>
        <p:spPr/>
        <p:txBody>
          <a:bodyPr/>
          <a:lstStyle/>
          <a:p>
            <a:pPr>
              <a:buNone/>
            </a:pPr>
            <a:endParaRPr lang="en-IE" dirty="0" smtClean="0"/>
          </a:p>
          <a:p>
            <a:pPr>
              <a:buNone/>
            </a:pPr>
            <a:r>
              <a:rPr lang="en-IE" dirty="0" smtClean="0">
                <a:latin typeface="Calibri" pitchFamily="34" charset="0"/>
                <a:cs typeface="Calibri" pitchFamily="34" charset="0"/>
              </a:rPr>
              <a:t>Changing Libraries Programme</a:t>
            </a:r>
            <a:br>
              <a:rPr lang="en-IE" dirty="0" smtClean="0">
                <a:latin typeface="Calibri" pitchFamily="34" charset="0"/>
                <a:cs typeface="Calibri" pitchFamily="34" charset="0"/>
              </a:rPr>
            </a:br>
            <a:endParaRPr lang="en-IE" dirty="0" smtClean="0">
              <a:latin typeface="Calibri" pitchFamily="34" charset="0"/>
              <a:cs typeface="Calibri" pitchFamily="34" charset="0"/>
            </a:endParaRPr>
          </a:p>
          <a:p>
            <a:pPr lvl="1">
              <a:buNone/>
            </a:pPr>
            <a:r>
              <a:rPr lang="en-IE" dirty="0" smtClean="0">
                <a:latin typeface="Calibri" pitchFamily="34" charset="0"/>
                <a:cs typeface="Calibri" pitchFamily="34" charset="0"/>
              </a:rPr>
              <a:t>Objectives:</a:t>
            </a:r>
          </a:p>
          <a:p>
            <a:pPr lvl="2">
              <a:buFont typeface="Wingdings" pitchFamily="2" charset="2"/>
              <a:buChar char="Ø"/>
            </a:pPr>
            <a:r>
              <a:rPr lang="en-US" dirty="0" smtClean="0">
                <a:latin typeface="Calibri" pitchFamily="34" charset="0"/>
                <a:cs typeface="Calibri" pitchFamily="34" charset="0"/>
              </a:rPr>
              <a:t>Develop and provide for the public, a comprehensive and freely accessible online collection of local studies digital material which will increase access to this material, raise the profile of the content and reduce the handling of the originals </a:t>
            </a:r>
            <a:endParaRPr lang="en-IE" dirty="0" smtClean="0">
              <a:latin typeface="Calibri" pitchFamily="34" charset="0"/>
              <a:cs typeface="Calibri" pitchFamily="34" charset="0"/>
            </a:endParaRPr>
          </a:p>
          <a:p>
            <a:pPr lvl="2">
              <a:buFont typeface="Wingdings" pitchFamily="2" charset="2"/>
              <a:buChar char="Ø"/>
            </a:pPr>
            <a:r>
              <a:rPr lang="en-US" dirty="0" smtClean="0">
                <a:latin typeface="Calibri" pitchFamily="34" charset="0"/>
                <a:cs typeface="Calibri" pitchFamily="34" charset="0"/>
              </a:rPr>
              <a:t>Develop or acquire national datasets of local studies significance</a:t>
            </a:r>
            <a:endParaRPr lang="en-IE" dirty="0" smtClean="0">
              <a:latin typeface="Calibri" pitchFamily="34" charset="0"/>
              <a:cs typeface="Calibri" pitchFamily="34" charset="0"/>
            </a:endParaRPr>
          </a:p>
          <a:p>
            <a:endParaRPr lang="en-IE" dirty="0"/>
          </a:p>
        </p:txBody>
      </p:sp>
      <p:pic>
        <p:nvPicPr>
          <p:cNvPr id="4" name="Picture 1" descr="C:\Users\amodwyer.LGMA\Desktop\LGMA-transparent-logo.jpg"/>
          <p:cNvPicPr>
            <a:picLocks noChangeAspect="1" noChangeArrowheads="1"/>
          </p:cNvPicPr>
          <p:nvPr/>
        </p:nvPicPr>
        <p:blipFill>
          <a:blip r:embed="rId2" cstate="print"/>
          <a:srcRect/>
          <a:stretch>
            <a:fillRect/>
          </a:stretch>
        </p:blipFill>
        <p:spPr bwMode="auto">
          <a:xfrm>
            <a:off x="3707904" y="5733256"/>
            <a:ext cx="1448711" cy="406781"/>
          </a:xfrm>
          <a:prstGeom prst="rect">
            <a:avLst/>
          </a:prstGeom>
          <a:noFill/>
        </p:spPr>
      </p:pic>
      <p:pic>
        <p:nvPicPr>
          <p:cNvPr id="5" name="Picture 2" descr="C:\Users\amodwyer.LGMA\Desktop\Untitled-3.jpg"/>
          <p:cNvPicPr>
            <a:picLocks noChangeAspect="1" noChangeArrowheads="1"/>
          </p:cNvPicPr>
          <p:nvPr/>
        </p:nvPicPr>
        <p:blipFill>
          <a:blip r:embed="rId3" cstate="print"/>
          <a:srcRect/>
          <a:stretch>
            <a:fillRect/>
          </a:stretch>
        </p:blipFill>
        <p:spPr bwMode="auto">
          <a:xfrm>
            <a:off x="5868144" y="5661248"/>
            <a:ext cx="938808" cy="567756"/>
          </a:xfrm>
          <a:prstGeom prst="rect">
            <a:avLst/>
          </a:prstGeom>
          <a:noFill/>
        </p:spPr>
      </p:pic>
      <p:pic>
        <p:nvPicPr>
          <p:cNvPr id="6" name="Picture 3" descr="C:\Users\amodwyer.LGMA\Desktop\doe.jpg"/>
          <p:cNvPicPr>
            <a:picLocks noChangeAspect="1" noChangeArrowheads="1"/>
          </p:cNvPicPr>
          <p:nvPr/>
        </p:nvPicPr>
        <p:blipFill>
          <a:blip r:embed="rId4" cstate="print"/>
          <a:srcRect/>
          <a:stretch>
            <a:fillRect/>
          </a:stretch>
        </p:blipFill>
        <p:spPr bwMode="auto">
          <a:xfrm>
            <a:off x="1835696" y="5589240"/>
            <a:ext cx="1318113" cy="701485"/>
          </a:xfrm>
          <a:prstGeom prst="rect">
            <a:avLst/>
          </a:prstGeom>
          <a:noFill/>
        </p:spPr>
      </p:pic>
      <p:sp>
        <p:nvSpPr>
          <p:cNvPr id="7" name="Rectangle 4"/>
          <p:cNvSpPr>
            <a:spLocks noChangeArrowheads="1"/>
          </p:cNvSpPr>
          <p:nvPr/>
        </p:nvSpPr>
        <p:spPr bwMode="auto">
          <a:xfrm>
            <a:off x="1223120" y="6237312"/>
            <a:ext cx="7920880" cy="469299"/>
          </a:xfrm>
          <a:prstGeom prst="rect">
            <a:avLst/>
          </a:prstGeom>
          <a:noFill/>
          <a:ln w="9525">
            <a:noFill/>
            <a:miter lim="800000"/>
            <a:headEnd/>
            <a:tailEnd/>
          </a:ln>
          <a:effectLst/>
        </p:spPr>
        <p:txBody>
          <a:bodyPr vert="horz" wrap="square" lIns="91440" tIns="152352" rIns="91440" bIns="38088"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IE" i="0" u="none" strike="noStrike" cap="none" normalizeH="0" baseline="0" dirty="0" smtClean="0">
                <a:ln>
                  <a:noFill/>
                </a:ln>
                <a:solidFill>
                  <a:schemeClr val="bg1">
                    <a:lumMod val="65000"/>
                  </a:schemeClr>
                </a:solidFill>
                <a:effectLst/>
                <a:latin typeface="Arial" pitchFamily="34" charset="0"/>
                <a:cs typeface="Arial" pitchFamily="34" charset="0"/>
              </a:rPr>
              <a:t>Access, Use, Re-Use Digitisation</a:t>
            </a:r>
            <a:r>
              <a:rPr kumimoji="0" lang="en-IE" i="0" u="none" strike="noStrike" cap="none" normalizeH="0" dirty="0" smtClean="0">
                <a:ln>
                  <a:noFill/>
                </a:ln>
                <a:solidFill>
                  <a:schemeClr val="bg1">
                    <a:lumMod val="65000"/>
                  </a:schemeClr>
                </a:solidFill>
                <a:effectLst/>
                <a:latin typeface="Arial" pitchFamily="34" charset="0"/>
                <a:cs typeface="Arial" pitchFamily="34" charset="0"/>
              </a:rPr>
              <a:t> Conference, 17</a:t>
            </a:r>
            <a:r>
              <a:rPr kumimoji="0" lang="en-IE" i="0" u="none" strike="noStrike" cap="none" normalizeH="0" baseline="30000" dirty="0" smtClean="0">
                <a:ln>
                  <a:noFill/>
                </a:ln>
                <a:solidFill>
                  <a:schemeClr val="bg1">
                    <a:lumMod val="65000"/>
                  </a:schemeClr>
                </a:solidFill>
                <a:effectLst/>
                <a:latin typeface="Arial" pitchFamily="34" charset="0"/>
                <a:cs typeface="Arial" pitchFamily="34" charset="0"/>
              </a:rPr>
              <a:t>th</a:t>
            </a:r>
            <a:r>
              <a:rPr kumimoji="0" lang="en-IE" i="0" u="none" strike="noStrike" cap="none" normalizeH="0" dirty="0" smtClean="0">
                <a:ln>
                  <a:noFill/>
                </a:ln>
                <a:solidFill>
                  <a:schemeClr val="bg1">
                    <a:lumMod val="65000"/>
                  </a:schemeClr>
                </a:solidFill>
                <a:effectLst/>
                <a:latin typeface="Arial" pitchFamily="34" charset="0"/>
                <a:cs typeface="Arial" pitchFamily="34" charset="0"/>
              </a:rPr>
              <a:t> June 2013</a:t>
            </a:r>
            <a:endParaRPr kumimoji="0" lang="en-US" i="0" u="none" strike="noStrike" cap="none" normalizeH="0" baseline="0" dirty="0" smtClean="0">
              <a:ln>
                <a:noFill/>
              </a:ln>
              <a:solidFill>
                <a:schemeClr val="bg1">
                  <a:lumMod val="65000"/>
                </a:schemeClr>
              </a:solidFill>
              <a:effectLst/>
              <a:latin typeface="Arial" pitchFamily="34" charset="0"/>
              <a:cs typeface="Arial" pitchFamily="34" charset="0"/>
            </a:endParaRPr>
          </a:p>
        </p:txBody>
      </p:sp>
      <p:pic>
        <p:nvPicPr>
          <p:cNvPr id="8" name="Picture 7" descr="C:\Users\rcollier.LGMA\Desktop\DEC&amp;LG-Logo-2011.jpg"/>
          <p:cNvPicPr/>
          <p:nvPr/>
        </p:nvPicPr>
        <p:blipFill>
          <a:blip r:embed="rId5" cstate="print"/>
          <a:srcRect/>
          <a:stretch>
            <a:fillRect/>
          </a:stretch>
        </p:blipFill>
        <p:spPr bwMode="auto">
          <a:xfrm>
            <a:off x="1835696" y="5725838"/>
            <a:ext cx="1296144" cy="51147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23528" y="1600200"/>
            <a:ext cx="8496944" cy="4525963"/>
          </a:xfrm>
        </p:spPr>
        <p:txBody>
          <a:bodyPr/>
          <a:lstStyle/>
          <a:p>
            <a:pPr>
              <a:buNone/>
            </a:pPr>
            <a:r>
              <a:rPr lang="en-IE" dirty="0" smtClean="0">
                <a:latin typeface="Calibri" pitchFamily="34" charset="0"/>
                <a:cs typeface="Calibri" pitchFamily="34" charset="0"/>
              </a:rPr>
              <a:t>National digitisation strategy for public libraries</a:t>
            </a:r>
          </a:p>
          <a:p>
            <a:pPr>
              <a:buNone/>
            </a:pPr>
            <a:endParaRPr lang="en-IE" dirty="0" smtClean="0">
              <a:latin typeface="Calibri" pitchFamily="34" charset="0"/>
              <a:cs typeface="Calibri" pitchFamily="34" charset="0"/>
            </a:endParaRPr>
          </a:p>
          <a:p>
            <a:pPr lvl="1">
              <a:buNone/>
            </a:pPr>
            <a:r>
              <a:rPr lang="en-IE" sz="2400" i="1" dirty="0">
                <a:latin typeface="Calibri" pitchFamily="34" charset="0"/>
                <a:cs typeface="Calibri" pitchFamily="34" charset="0"/>
              </a:rPr>
              <a:t>Our Cultural Heritage: a strategy for action for public libraries</a:t>
            </a:r>
            <a:r>
              <a:rPr lang="en-IE" sz="2400" dirty="0">
                <a:latin typeface="Calibri" pitchFamily="34" charset="0"/>
                <a:cs typeface="Calibri" pitchFamily="34" charset="0"/>
              </a:rPr>
              <a:t> </a:t>
            </a:r>
          </a:p>
          <a:p>
            <a:pPr lvl="1">
              <a:buNone/>
            </a:pPr>
            <a:endParaRPr lang="en-IE" dirty="0" smtClean="0">
              <a:latin typeface="Calibri" pitchFamily="34" charset="0"/>
              <a:cs typeface="Calibri" pitchFamily="34" charset="0"/>
            </a:endParaRPr>
          </a:p>
          <a:p>
            <a:pPr lvl="1"/>
            <a:r>
              <a:rPr lang="en-US" dirty="0" smtClean="0">
                <a:latin typeface="Calibri" pitchFamily="34" charset="0"/>
                <a:cs typeface="Calibri" pitchFamily="34" charset="0"/>
              </a:rPr>
              <a:t>Local </a:t>
            </a:r>
            <a:r>
              <a:rPr lang="en-US" dirty="0" err="1">
                <a:latin typeface="Calibri" pitchFamily="34" charset="0"/>
                <a:cs typeface="Calibri" pitchFamily="34" charset="0"/>
              </a:rPr>
              <a:t>digitised</a:t>
            </a:r>
            <a:r>
              <a:rPr lang="en-US" dirty="0">
                <a:latin typeface="Calibri" pitchFamily="34" charset="0"/>
                <a:cs typeface="Calibri" pitchFamily="34" charset="0"/>
              </a:rPr>
              <a:t> </a:t>
            </a:r>
            <a:r>
              <a:rPr lang="en-US" dirty="0" smtClean="0">
                <a:latin typeface="Calibri" pitchFamily="34" charset="0"/>
                <a:cs typeface="Calibri" pitchFamily="34" charset="0"/>
              </a:rPr>
              <a:t>content</a:t>
            </a:r>
          </a:p>
          <a:p>
            <a:pPr lvl="1"/>
            <a:r>
              <a:rPr lang="en-IE" dirty="0" smtClean="0">
                <a:latin typeface="Calibri" pitchFamily="34" charset="0"/>
                <a:cs typeface="Calibri" pitchFamily="34" charset="0"/>
              </a:rPr>
              <a:t>National portal site AskaboutIreland.ie </a:t>
            </a:r>
          </a:p>
          <a:p>
            <a:pPr lvl="1">
              <a:buNone/>
            </a:pPr>
            <a:endParaRPr lang="en-IE" dirty="0" smtClean="0"/>
          </a:p>
          <a:p>
            <a:pPr lvl="1">
              <a:buNone/>
            </a:pPr>
            <a:endParaRPr lang="en-IE" dirty="0"/>
          </a:p>
        </p:txBody>
      </p:sp>
      <p:sp>
        <p:nvSpPr>
          <p:cNvPr id="4" name="Title 1"/>
          <p:cNvSpPr>
            <a:spLocks noGrp="1"/>
          </p:cNvSpPr>
          <p:nvPr>
            <p:ph type="title"/>
          </p:nvPr>
        </p:nvSpPr>
        <p:spPr>
          <a:xfrm>
            <a:off x="0" y="332656"/>
            <a:ext cx="9144000" cy="1143000"/>
          </a:xfrm>
        </p:spPr>
        <p:txBody>
          <a:bodyPr>
            <a:normAutofit/>
          </a:bodyPr>
          <a:lstStyle/>
          <a:p>
            <a:pPr lvl="0"/>
            <a:r>
              <a:rPr lang="en-US" sz="3600" dirty="0" err="1" smtClean="0">
                <a:solidFill>
                  <a:schemeClr val="accent5"/>
                </a:solidFill>
                <a:latin typeface="Calibri" pitchFamily="34" charset="0"/>
                <a:cs typeface="Calibri" pitchFamily="34" charset="0"/>
              </a:rPr>
              <a:t>Digitisation</a:t>
            </a:r>
            <a:r>
              <a:rPr lang="en-US" sz="3600" dirty="0" smtClean="0">
                <a:solidFill>
                  <a:schemeClr val="accent5"/>
                </a:solidFill>
                <a:latin typeface="Calibri" pitchFamily="34" charset="0"/>
                <a:cs typeface="Calibri" pitchFamily="34" charset="0"/>
              </a:rPr>
              <a:t> </a:t>
            </a:r>
            <a:r>
              <a:rPr lang="en-US" sz="3600" dirty="0" err="1" smtClean="0">
                <a:solidFill>
                  <a:schemeClr val="accent5"/>
                </a:solidFill>
                <a:latin typeface="Calibri" pitchFamily="34" charset="0"/>
                <a:cs typeface="Calibri" pitchFamily="34" charset="0"/>
              </a:rPr>
              <a:t>Programmes</a:t>
            </a:r>
            <a:r>
              <a:rPr lang="en-US" sz="3600" dirty="0" smtClean="0">
                <a:solidFill>
                  <a:schemeClr val="accent5"/>
                </a:solidFill>
                <a:latin typeface="Calibri" pitchFamily="34" charset="0"/>
                <a:cs typeface="Calibri" pitchFamily="34" charset="0"/>
              </a:rPr>
              <a:t>, National and Local</a:t>
            </a:r>
            <a:r>
              <a:rPr lang="en-IE" dirty="0" smtClean="0">
                <a:solidFill>
                  <a:schemeClr val="accent5"/>
                </a:solidFill>
                <a:latin typeface="Calibri" pitchFamily="34" charset="0"/>
                <a:cs typeface="Calibri" pitchFamily="34" charset="0"/>
              </a:rPr>
              <a:t/>
            </a:r>
            <a:br>
              <a:rPr lang="en-IE" dirty="0" smtClean="0">
                <a:solidFill>
                  <a:schemeClr val="accent5"/>
                </a:solidFill>
                <a:latin typeface="Calibri" pitchFamily="34" charset="0"/>
                <a:cs typeface="Calibri" pitchFamily="34" charset="0"/>
              </a:rPr>
            </a:br>
            <a:endParaRPr lang="en-IE" dirty="0">
              <a:solidFill>
                <a:schemeClr val="accent5"/>
              </a:solidFill>
              <a:latin typeface="Calibri" pitchFamily="34" charset="0"/>
              <a:cs typeface="Calibri" pitchFamily="34" charset="0"/>
            </a:endParaRPr>
          </a:p>
        </p:txBody>
      </p:sp>
      <p:pic>
        <p:nvPicPr>
          <p:cNvPr id="5" name="Picture 1" descr="C:\Users\amodwyer.LGMA\Desktop\LGMA-transparent-logo.jpg"/>
          <p:cNvPicPr>
            <a:picLocks noChangeAspect="1" noChangeArrowheads="1"/>
          </p:cNvPicPr>
          <p:nvPr/>
        </p:nvPicPr>
        <p:blipFill>
          <a:blip r:embed="rId2" cstate="print"/>
          <a:srcRect/>
          <a:stretch>
            <a:fillRect/>
          </a:stretch>
        </p:blipFill>
        <p:spPr bwMode="auto">
          <a:xfrm>
            <a:off x="3707904" y="5733256"/>
            <a:ext cx="1448711" cy="406781"/>
          </a:xfrm>
          <a:prstGeom prst="rect">
            <a:avLst/>
          </a:prstGeom>
          <a:noFill/>
        </p:spPr>
      </p:pic>
      <p:pic>
        <p:nvPicPr>
          <p:cNvPr id="6" name="Picture 2" descr="C:\Users\amodwyer.LGMA\Desktop\Untitled-3.jpg"/>
          <p:cNvPicPr>
            <a:picLocks noChangeAspect="1" noChangeArrowheads="1"/>
          </p:cNvPicPr>
          <p:nvPr/>
        </p:nvPicPr>
        <p:blipFill>
          <a:blip r:embed="rId3" cstate="print"/>
          <a:srcRect/>
          <a:stretch>
            <a:fillRect/>
          </a:stretch>
        </p:blipFill>
        <p:spPr bwMode="auto">
          <a:xfrm>
            <a:off x="5868144" y="5661248"/>
            <a:ext cx="938808" cy="567756"/>
          </a:xfrm>
          <a:prstGeom prst="rect">
            <a:avLst/>
          </a:prstGeom>
          <a:noFill/>
        </p:spPr>
      </p:pic>
      <p:pic>
        <p:nvPicPr>
          <p:cNvPr id="7" name="Picture 3" descr="C:\Users\amodwyer.LGMA\Desktop\doe.jpg"/>
          <p:cNvPicPr>
            <a:picLocks noChangeAspect="1" noChangeArrowheads="1"/>
          </p:cNvPicPr>
          <p:nvPr/>
        </p:nvPicPr>
        <p:blipFill>
          <a:blip r:embed="rId4" cstate="print"/>
          <a:srcRect/>
          <a:stretch>
            <a:fillRect/>
          </a:stretch>
        </p:blipFill>
        <p:spPr bwMode="auto">
          <a:xfrm>
            <a:off x="1835696" y="5589240"/>
            <a:ext cx="1318113" cy="701485"/>
          </a:xfrm>
          <a:prstGeom prst="rect">
            <a:avLst/>
          </a:prstGeom>
          <a:noFill/>
        </p:spPr>
      </p:pic>
      <p:sp>
        <p:nvSpPr>
          <p:cNvPr id="8" name="Rectangle 4"/>
          <p:cNvSpPr>
            <a:spLocks noChangeArrowheads="1"/>
          </p:cNvSpPr>
          <p:nvPr/>
        </p:nvSpPr>
        <p:spPr bwMode="auto">
          <a:xfrm>
            <a:off x="1223120" y="6237312"/>
            <a:ext cx="7920880" cy="469299"/>
          </a:xfrm>
          <a:prstGeom prst="rect">
            <a:avLst/>
          </a:prstGeom>
          <a:noFill/>
          <a:ln w="9525">
            <a:noFill/>
            <a:miter lim="800000"/>
            <a:headEnd/>
            <a:tailEnd/>
          </a:ln>
          <a:effectLst/>
        </p:spPr>
        <p:txBody>
          <a:bodyPr vert="horz" wrap="square" lIns="91440" tIns="152352" rIns="91440" bIns="38088"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IE" i="0" u="none" strike="noStrike" cap="none" normalizeH="0" baseline="0" dirty="0" smtClean="0">
                <a:ln>
                  <a:noFill/>
                </a:ln>
                <a:solidFill>
                  <a:schemeClr val="bg1">
                    <a:lumMod val="65000"/>
                  </a:schemeClr>
                </a:solidFill>
                <a:effectLst/>
                <a:latin typeface="Arial" pitchFamily="34" charset="0"/>
                <a:cs typeface="Arial" pitchFamily="34" charset="0"/>
              </a:rPr>
              <a:t>Access, Use, Re-Use Digitisation</a:t>
            </a:r>
            <a:r>
              <a:rPr kumimoji="0" lang="en-IE" i="0" u="none" strike="noStrike" cap="none" normalizeH="0" dirty="0" smtClean="0">
                <a:ln>
                  <a:noFill/>
                </a:ln>
                <a:solidFill>
                  <a:schemeClr val="bg1">
                    <a:lumMod val="65000"/>
                  </a:schemeClr>
                </a:solidFill>
                <a:effectLst/>
                <a:latin typeface="Arial" pitchFamily="34" charset="0"/>
                <a:cs typeface="Arial" pitchFamily="34" charset="0"/>
              </a:rPr>
              <a:t> Conference, 17</a:t>
            </a:r>
            <a:r>
              <a:rPr kumimoji="0" lang="en-IE" i="0" u="none" strike="noStrike" cap="none" normalizeH="0" baseline="30000" dirty="0" smtClean="0">
                <a:ln>
                  <a:noFill/>
                </a:ln>
                <a:solidFill>
                  <a:schemeClr val="bg1">
                    <a:lumMod val="65000"/>
                  </a:schemeClr>
                </a:solidFill>
                <a:effectLst/>
                <a:latin typeface="Arial" pitchFamily="34" charset="0"/>
                <a:cs typeface="Arial" pitchFamily="34" charset="0"/>
              </a:rPr>
              <a:t>th</a:t>
            </a:r>
            <a:r>
              <a:rPr kumimoji="0" lang="en-IE" i="0" u="none" strike="noStrike" cap="none" normalizeH="0" dirty="0" smtClean="0">
                <a:ln>
                  <a:noFill/>
                </a:ln>
                <a:solidFill>
                  <a:schemeClr val="bg1">
                    <a:lumMod val="65000"/>
                  </a:schemeClr>
                </a:solidFill>
                <a:effectLst/>
                <a:latin typeface="Arial" pitchFamily="34" charset="0"/>
                <a:cs typeface="Arial" pitchFamily="34" charset="0"/>
              </a:rPr>
              <a:t> June 2013</a:t>
            </a:r>
            <a:endParaRPr kumimoji="0" lang="en-US" i="0" u="none" strike="noStrike" cap="none" normalizeH="0" baseline="0" dirty="0" smtClean="0">
              <a:ln>
                <a:noFill/>
              </a:ln>
              <a:solidFill>
                <a:schemeClr val="bg1">
                  <a:lumMod val="65000"/>
                </a:schemeClr>
              </a:solidFill>
              <a:effectLst/>
              <a:latin typeface="Arial" pitchFamily="34" charset="0"/>
              <a:cs typeface="Arial" pitchFamily="34" charset="0"/>
            </a:endParaRPr>
          </a:p>
        </p:txBody>
      </p:sp>
      <p:pic>
        <p:nvPicPr>
          <p:cNvPr id="9" name="Picture 8" descr="C:\Users\rcollier.LGMA\Desktop\DEC&amp;LG-Logo-2011.jpg"/>
          <p:cNvPicPr/>
          <p:nvPr/>
        </p:nvPicPr>
        <p:blipFill>
          <a:blip r:embed="rId5" cstate="print"/>
          <a:srcRect/>
          <a:stretch>
            <a:fillRect/>
          </a:stretch>
        </p:blipFill>
        <p:spPr bwMode="auto">
          <a:xfrm>
            <a:off x="1835696" y="5725838"/>
            <a:ext cx="1296144" cy="51147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92696"/>
            <a:ext cx="9144000" cy="1008112"/>
          </a:xfrm>
        </p:spPr>
        <p:txBody>
          <a:bodyPr>
            <a:noAutofit/>
          </a:bodyPr>
          <a:lstStyle/>
          <a:p>
            <a:pPr marL="342900" lvl="1" indent="-342900" algn="l"/>
            <a:r>
              <a:rPr lang="en-US" sz="2500" dirty="0" smtClean="0">
                <a:latin typeface="+mn-lt"/>
              </a:rPr>
              <a:t/>
            </a:r>
            <a:br>
              <a:rPr lang="en-US" sz="2500" dirty="0" smtClean="0">
                <a:latin typeface="+mn-lt"/>
              </a:rPr>
            </a:br>
            <a:r>
              <a:rPr lang="en-US" sz="2500" dirty="0">
                <a:latin typeface="+mn-lt"/>
              </a:rPr>
              <a:t/>
            </a:r>
            <a:br>
              <a:rPr lang="en-US" sz="2500" dirty="0">
                <a:latin typeface="+mn-lt"/>
              </a:rPr>
            </a:br>
            <a:r>
              <a:rPr lang="en-US" sz="2500" dirty="0" smtClean="0">
                <a:latin typeface="+mn-lt"/>
              </a:rPr>
              <a:t/>
            </a:r>
            <a:br>
              <a:rPr lang="en-US" sz="2500" dirty="0" smtClean="0">
                <a:latin typeface="+mn-lt"/>
              </a:rPr>
            </a:br>
            <a:r>
              <a:rPr lang="en-US" sz="2100" dirty="0" smtClean="0">
                <a:solidFill>
                  <a:schemeClr val="bg2">
                    <a:lumMod val="50000"/>
                  </a:schemeClr>
                </a:solidFill>
                <a:latin typeface="Calibri" pitchFamily="34" charset="0"/>
                <a:cs typeface="Calibri" pitchFamily="34" charset="0"/>
              </a:rPr>
              <a:t>Example of local </a:t>
            </a:r>
            <a:r>
              <a:rPr lang="en-US" sz="2100" dirty="0" err="1" smtClean="0">
                <a:solidFill>
                  <a:schemeClr val="bg2">
                    <a:lumMod val="50000"/>
                  </a:schemeClr>
                </a:solidFill>
                <a:latin typeface="Calibri" pitchFamily="34" charset="0"/>
                <a:cs typeface="Calibri" pitchFamily="34" charset="0"/>
              </a:rPr>
              <a:t>digitised</a:t>
            </a:r>
            <a:r>
              <a:rPr lang="en-US" sz="2100" dirty="0" smtClean="0">
                <a:solidFill>
                  <a:schemeClr val="bg2">
                    <a:lumMod val="50000"/>
                  </a:schemeClr>
                </a:solidFill>
                <a:latin typeface="Calibri" pitchFamily="34" charset="0"/>
                <a:cs typeface="Calibri" pitchFamily="34" charset="0"/>
              </a:rPr>
              <a:t> content 1: South Dublin Libraries website</a:t>
            </a:r>
            <a:r>
              <a:rPr lang="en-US" sz="2500" dirty="0" smtClean="0">
                <a:latin typeface="+mn-lt"/>
              </a:rPr>
              <a:t/>
            </a:r>
            <a:br>
              <a:rPr lang="en-US" sz="2500" dirty="0" smtClean="0">
                <a:latin typeface="+mn-lt"/>
              </a:rPr>
            </a:br>
            <a:r>
              <a:rPr lang="en-US" sz="2500" dirty="0">
                <a:latin typeface="+mn-lt"/>
              </a:rPr>
              <a:t/>
            </a:r>
            <a:br>
              <a:rPr lang="en-US" sz="2500" dirty="0">
                <a:latin typeface="+mn-lt"/>
              </a:rPr>
            </a:br>
            <a:r>
              <a:rPr lang="en-US" sz="2200" i="1" dirty="0" smtClean="0">
                <a:latin typeface="+mn-lt"/>
              </a:rPr>
              <a:t>Connecting to the Past: Mapping South Dublin </a:t>
            </a:r>
            <a:endParaRPr lang="en-IE" sz="2200" dirty="0">
              <a:latin typeface="+mn-lt"/>
            </a:endParaRPr>
          </a:p>
        </p:txBody>
      </p:sp>
      <p:pic>
        <p:nvPicPr>
          <p:cNvPr id="8" name="Picture 2" descr="C:\Users\amodwyer.LGMA\Desktop\pics\Untitled-5.jpg"/>
          <p:cNvPicPr>
            <a:picLocks noChangeAspect="1" noChangeArrowheads="1"/>
          </p:cNvPicPr>
          <p:nvPr/>
        </p:nvPicPr>
        <p:blipFill>
          <a:blip r:embed="rId2" cstate="print"/>
          <a:srcRect/>
          <a:stretch>
            <a:fillRect/>
          </a:stretch>
        </p:blipFill>
        <p:spPr bwMode="auto">
          <a:xfrm>
            <a:off x="395536" y="1844824"/>
            <a:ext cx="5051920" cy="2362826"/>
          </a:xfrm>
          <a:prstGeom prst="rect">
            <a:avLst/>
          </a:prstGeom>
          <a:noFill/>
        </p:spPr>
      </p:pic>
      <p:pic>
        <p:nvPicPr>
          <p:cNvPr id="9" name="Picture 3" descr="C:\Users\amodwyer.LGMA\Desktop\pics\Untitled-7.jpg"/>
          <p:cNvPicPr>
            <a:picLocks noChangeAspect="1" noChangeArrowheads="1"/>
          </p:cNvPicPr>
          <p:nvPr/>
        </p:nvPicPr>
        <p:blipFill>
          <a:blip r:embed="rId3" cstate="print"/>
          <a:srcRect/>
          <a:stretch>
            <a:fillRect/>
          </a:stretch>
        </p:blipFill>
        <p:spPr bwMode="auto">
          <a:xfrm>
            <a:off x="1115616" y="2636912"/>
            <a:ext cx="4517247" cy="2135512"/>
          </a:xfrm>
          <a:prstGeom prst="rect">
            <a:avLst/>
          </a:prstGeom>
          <a:noFill/>
        </p:spPr>
      </p:pic>
      <p:pic>
        <p:nvPicPr>
          <p:cNvPr id="10" name="Picture 4" descr="C:\Users\amodwyer.LGMA\Desktop\pics\Untitled-8.jpg"/>
          <p:cNvPicPr>
            <a:picLocks noChangeAspect="1" noChangeArrowheads="1"/>
          </p:cNvPicPr>
          <p:nvPr/>
        </p:nvPicPr>
        <p:blipFill>
          <a:blip r:embed="rId4" cstate="print"/>
          <a:srcRect/>
          <a:stretch>
            <a:fillRect/>
          </a:stretch>
        </p:blipFill>
        <p:spPr bwMode="auto">
          <a:xfrm>
            <a:off x="1907704" y="3645024"/>
            <a:ext cx="3686314" cy="1720280"/>
          </a:xfrm>
          <a:prstGeom prst="rect">
            <a:avLst/>
          </a:prstGeom>
          <a:noFill/>
        </p:spPr>
      </p:pic>
      <p:pic>
        <p:nvPicPr>
          <p:cNvPr id="7173" name="Picture 5" descr="C:\Users\amodwyer.LGMA\Desktop\pics\Untitled-6.jpg"/>
          <p:cNvPicPr>
            <a:picLocks noChangeAspect="1" noChangeArrowheads="1"/>
          </p:cNvPicPr>
          <p:nvPr/>
        </p:nvPicPr>
        <p:blipFill>
          <a:blip r:embed="rId5" cstate="print"/>
          <a:srcRect/>
          <a:stretch>
            <a:fillRect/>
          </a:stretch>
        </p:blipFill>
        <p:spPr bwMode="auto">
          <a:xfrm>
            <a:off x="5940152" y="4149080"/>
            <a:ext cx="2633436" cy="2289944"/>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79512" y="332657"/>
            <a:ext cx="8784976" cy="1440160"/>
          </a:xfrm>
        </p:spPr>
        <p:txBody>
          <a:bodyPr>
            <a:normAutofit fontScale="85000" lnSpcReduction="10000"/>
          </a:bodyPr>
          <a:lstStyle/>
          <a:p>
            <a:pPr marL="342900" lvl="1" indent="-342900">
              <a:buNone/>
            </a:pPr>
            <a:r>
              <a:rPr lang="en-US" sz="2500" dirty="0" smtClean="0"/>
              <a:t>Example of local </a:t>
            </a:r>
            <a:r>
              <a:rPr lang="en-US" sz="2500" dirty="0" err="1" smtClean="0"/>
              <a:t>digitised</a:t>
            </a:r>
            <a:r>
              <a:rPr lang="en-US" sz="2500" dirty="0" smtClean="0"/>
              <a:t> content 2: Cork Past and Present website</a:t>
            </a:r>
          </a:p>
          <a:p>
            <a:pPr marL="342900" lvl="1" indent="-342900">
              <a:buNone/>
            </a:pPr>
            <a:endParaRPr lang="en-US" sz="2500" i="1" dirty="0" smtClean="0"/>
          </a:p>
          <a:p>
            <a:pPr marL="342900" lvl="1" indent="-342900">
              <a:buNone/>
            </a:pPr>
            <a:endParaRPr lang="en-US" sz="2200" i="1" dirty="0" smtClean="0"/>
          </a:p>
          <a:p>
            <a:pPr marL="342900" lvl="1" indent="-342900">
              <a:buNone/>
            </a:pPr>
            <a:r>
              <a:rPr lang="en-US" sz="2200" i="1" dirty="0" smtClean="0"/>
              <a:t>Cork Photographic Collection</a:t>
            </a:r>
            <a:endParaRPr lang="en-US" sz="2200" dirty="0" smtClean="0"/>
          </a:p>
          <a:p>
            <a:pPr>
              <a:buNone/>
            </a:pPr>
            <a:endParaRPr lang="en-IE" dirty="0"/>
          </a:p>
        </p:txBody>
      </p:sp>
      <p:pic>
        <p:nvPicPr>
          <p:cNvPr id="16386" name="Picture 2" descr="Bachelors Quay 5"/>
          <p:cNvPicPr>
            <a:picLocks noChangeAspect="1" noChangeArrowheads="1"/>
          </p:cNvPicPr>
          <p:nvPr/>
        </p:nvPicPr>
        <p:blipFill>
          <a:blip r:embed="rId2" cstate="print"/>
          <a:srcRect/>
          <a:stretch>
            <a:fillRect/>
          </a:stretch>
        </p:blipFill>
        <p:spPr bwMode="auto">
          <a:xfrm>
            <a:off x="5724128" y="2204864"/>
            <a:ext cx="2663169" cy="3744416"/>
          </a:xfrm>
          <a:prstGeom prst="rect">
            <a:avLst/>
          </a:prstGeom>
          <a:noFill/>
        </p:spPr>
      </p:pic>
      <p:sp>
        <p:nvSpPr>
          <p:cNvPr id="6" name="TextBox 5"/>
          <p:cNvSpPr txBox="1"/>
          <p:nvPr/>
        </p:nvSpPr>
        <p:spPr>
          <a:xfrm>
            <a:off x="5724128" y="6021288"/>
            <a:ext cx="3024336" cy="646331"/>
          </a:xfrm>
          <a:prstGeom prst="rect">
            <a:avLst/>
          </a:prstGeom>
          <a:noFill/>
        </p:spPr>
        <p:txBody>
          <a:bodyPr wrap="square" rtlCol="0">
            <a:spAutoFit/>
          </a:bodyPr>
          <a:lstStyle/>
          <a:p>
            <a:r>
              <a:rPr lang="en-IE" b="1" dirty="0" smtClean="0"/>
              <a:t>Bachelors Quay, Cork </a:t>
            </a:r>
          </a:p>
          <a:p>
            <a:endParaRPr lang="en-IE" dirty="0"/>
          </a:p>
        </p:txBody>
      </p:sp>
      <p:pic>
        <p:nvPicPr>
          <p:cNvPr id="16388" name="Picture 4" descr="City Hall, Cork "/>
          <p:cNvPicPr>
            <a:picLocks noChangeAspect="1" noChangeArrowheads="1"/>
          </p:cNvPicPr>
          <p:nvPr/>
        </p:nvPicPr>
        <p:blipFill>
          <a:blip r:embed="rId3" cstate="print"/>
          <a:srcRect/>
          <a:stretch>
            <a:fillRect/>
          </a:stretch>
        </p:blipFill>
        <p:spPr bwMode="auto">
          <a:xfrm>
            <a:off x="251520" y="2204864"/>
            <a:ext cx="4762500" cy="3619500"/>
          </a:xfrm>
          <a:prstGeom prst="rect">
            <a:avLst/>
          </a:prstGeom>
          <a:noFill/>
        </p:spPr>
      </p:pic>
      <p:sp>
        <p:nvSpPr>
          <p:cNvPr id="8" name="TextBox 7"/>
          <p:cNvSpPr txBox="1"/>
          <p:nvPr/>
        </p:nvSpPr>
        <p:spPr>
          <a:xfrm>
            <a:off x="971600" y="5877272"/>
            <a:ext cx="3456384" cy="646331"/>
          </a:xfrm>
          <a:prstGeom prst="rect">
            <a:avLst/>
          </a:prstGeom>
          <a:noFill/>
        </p:spPr>
        <p:txBody>
          <a:bodyPr wrap="square" rtlCol="0">
            <a:spAutoFit/>
          </a:bodyPr>
          <a:lstStyle/>
          <a:p>
            <a:r>
              <a:rPr lang="en-IE" b="1" dirty="0" smtClean="0"/>
              <a:t>City Hall, Cork </a:t>
            </a:r>
          </a:p>
          <a:p>
            <a:endParaRPr lang="en-IE"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539552" y="692696"/>
            <a:ext cx="8424936" cy="1143000"/>
          </a:xfrm>
        </p:spPr>
        <p:txBody>
          <a:bodyPr>
            <a:noAutofit/>
          </a:bodyPr>
          <a:lstStyle/>
          <a:p>
            <a:pPr marL="342900" lvl="1" indent="-342900" algn="l"/>
            <a:r>
              <a:rPr lang="en-US" sz="2500" dirty="0" smtClean="0">
                <a:solidFill>
                  <a:schemeClr val="bg2">
                    <a:lumMod val="50000"/>
                  </a:schemeClr>
                </a:solidFill>
                <a:latin typeface="Calibri" pitchFamily="34" charset="0"/>
                <a:cs typeface="Calibri" pitchFamily="34" charset="0"/>
              </a:rPr>
              <a:t>Example of local </a:t>
            </a:r>
            <a:r>
              <a:rPr lang="en-US" sz="2500" dirty="0" err="1" smtClean="0">
                <a:solidFill>
                  <a:schemeClr val="bg2">
                    <a:lumMod val="50000"/>
                  </a:schemeClr>
                </a:solidFill>
                <a:latin typeface="Calibri" pitchFamily="34" charset="0"/>
                <a:cs typeface="Calibri" pitchFamily="34" charset="0"/>
              </a:rPr>
              <a:t>digitised</a:t>
            </a:r>
            <a:r>
              <a:rPr lang="en-US" sz="2500" dirty="0" smtClean="0">
                <a:solidFill>
                  <a:schemeClr val="bg2">
                    <a:lumMod val="50000"/>
                  </a:schemeClr>
                </a:solidFill>
                <a:latin typeface="Calibri" pitchFamily="34" charset="0"/>
                <a:cs typeface="Calibri" pitchFamily="34" charset="0"/>
              </a:rPr>
              <a:t> content 3: </a:t>
            </a:r>
            <a:br>
              <a:rPr lang="en-US" sz="2500" dirty="0" smtClean="0">
                <a:solidFill>
                  <a:schemeClr val="bg2">
                    <a:lumMod val="50000"/>
                  </a:schemeClr>
                </a:solidFill>
                <a:latin typeface="Calibri" pitchFamily="34" charset="0"/>
                <a:cs typeface="Calibri" pitchFamily="34" charset="0"/>
              </a:rPr>
            </a:br>
            <a:r>
              <a:rPr lang="en-US" sz="2500" dirty="0" smtClean="0">
                <a:solidFill>
                  <a:schemeClr val="bg2">
                    <a:lumMod val="50000"/>
                  </a:schemeClr>
                </a:solidFill>
                <a:latin typeface="Calibri" pitchFamily="34" charset="0"/>
                <a:cs typeface="Calibri" pitchFamily="34" charset="0"/>
              </a:rPr>
              <a:t>Clare County Library Forum</a:t>
            </a:r>
            <a:r>
              <a:rPr lang="en-US" sz="2500" dirty="0" smtClean="0">
                <a:latin typeface="+mn-lt"/>
              </a:rPr>
              <a:t/>
            </a:r>
            <a:br>
              <a:rPr lang="en-US" sz="2500" dirty="0" smtClean="0">
                <a:latin typeface="+mn-lt"/>
              </a:rPr>
            </a:br>
            <a:r>
              <a:rPr lang="en-US" sz="2500" dirty="0">
                <a:latin typeface="+mn-lt"/>
              </a:rPr>
              <a:t/>
            </a:r>
            <a:br>
              <a:rPr lang="en-US" sz="2500" dirty="0">
                <a:latin typeface="+mn-lt"/>
              </a:rPr>
            </a:br>
            <a:r>
              <a:rPr lang="en-US" sz="2200" i="1" dirty="0" smtClean="0">
                <a:latin typeface="+mn-lt"/>
              </a:rPr>
              <a:t>Clare Past</a:t>
            </a:r>
            <a:endParaRPr lang="en-IE" sz="2200" dirty="0">
              <a:latin typeface="+mn-lt"/>
            </a:endParaRPr>
          </a:p>
        </p:txBody>
      </p:sp>
      <p:pic>
        <p:nvPicPr>
          <p:cNvPr id="35842" name="Picture 2" descr="C:\Users\amodwyer.LGMA\Desktop\Library Forum - Clare Past.jpg"/>
          <p:cNvPicPr>
            <a:picLocks noChangeAspect="1" noChangeArrowheads="1"/>
          </p:cNvPicPr>
          <p:nvPr/>
        </p:nvPicPr>
        <p:blipFill>
          <a:blip r:embed="rId2" cstate="print"/>
          <a:srcRect/>
          <a:stretch>
            <a:fillRect/>
          </a:stretch>
        </p:blipFill>
        <p:spPr bwMode="auto">
          <a:xfrm>
            <a:off x="251520" y="1844824"/>
            <a:ext cx="8682697" cy="4797152"/>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76672"/>
            <a:ext cx="8291264" cy="634082"/>
          </a:xfrm>
        </p:spPr>
        <p:txBody>
          <a:bodyPr>
            <a:noAutofit/>
          </a:bodyPr>
          <a:lstStyle/>
          <a:p>
            <a:r>
              <a:rPr lang="en-IE" sz="2100" dirty="0" smtClean="0">
                <a:solidFill>
                  <a:schemeClr val="bg2">
                    <a:lumMod val="50000"/>
                  </a:schemeClr>
                </a:solidFill>
              </a:rPr>
              <a:t>Example of Local Studies content on AskaboutIreland.ie </a:t>
            </a:r>
            <a:br>
              <a:rPr lang="en-IE" sz="2100" dirty="0" smtClean="0">
                <a:solidFill>
                  <a:schemeClr val="bg2">
                    <a:lumMod val="50000"/>
                  </a:schemeClr>
                </a:solidFill>
              </a:rPr>
            </a:br>
            <a:r>
              <a:rPr lang="en-IE" sz="2100" i="1" dirty="0" smtClean="0">
                <a:solidFill>
                  <a:schemeClr val="bg2">
                    <a:lumMod val="50000"/>
                  </a:schemeClr>
                </a:solidFill>
              </a:rPr>
              <a:t>History &amp; Heritage section </a:t>
            </a:r>
            <a:r>
              <a:rPr lang="en-IE" sz="2500" b="1" dirty="0" smtClean="0"/>
              <a:t/>
            </a:r>
            <a:br>
              <a:rPr lang="en-IE" sz="2500" b="1" dirty="0" smtClean="0"/>
            </a:br>
            <a:endParaRPr lang="en-IE" sz="2500" b="1" dirty="0"/>
          </a:p>
        </p:txBody>
      </p:sp>
      <p:pic>
        <p:nvPicPr>
          <p:cNvPr id="5122" name="Picture 2" descr="C:\Users\amodwyer.LGMA\Desktop\pics\Untitled-2.jpg"/>
          <p:cNvPicPr>
            <a:picLocks noChangeAspect="1" noChangeArrowheads="1"/>
          </p:cNvPicPr>
          <p:nvPr/>
        </p:nvPicPr>
        <p:blipFill>
          <a:blip r:embed="rId2" cstate="print"/>
          <a:srcRect/>
          <a:stretch>
            <a:fillRect/>
          </a:stretch>
        </p:blipFill>
        <p:spPr bwMode="auto">
          <a:xfrm>
            <a:off x="1547664" y="908720"/>
            <a:ext cx="5832648" cy="5851208"/>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ustom 25">
      <a:dk1>
        <a:srgbClr val="2C2C2C"/>
      </a:dk1>
      <a:lt1>
        <a:sysClr val="window" lastClr="FFFFFF"/>
      </a:lt1>
      <a:dk2>
        <a:srgbClr val="595959"/>
      </a:dk2>
      <a:lt2>
        <a:srgbClr val="F8F8F8"/>
      </a:lt2>
      <a:accent1>
        <a:srgbClr val="595959"/>
      </a:accent1>
      <a:accent2>
        <a:srgbClr val="595959"/>
      </a:accent2>
      <a:accent3>
        <a:srgbClr val="F8F8F8"/>
      </a:accent3>
      <a:accent4>
        <a:srgbClr val="000000"/>
      </a:accent4>
      <a:accent5>
        <a:srgbClr val="000000"/>
      </a:accent5>
      <a:accent6>
        <a:srgbClr val="000000"/>
      </a:accent6>
      <a:hlink>
        <a:srgbClr val="000000"/>
      </a:hlink>
      <a:folHlink>
        <a:srgbClr val="000000"/>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941</TotalTime>
  <Words>619</Words>
  <Application>Microsoft Office PowerPoint</Application>
  <PresentationFormat>On-screen Show (4:3)</PresentationFormat>
  <Paragraphs>157</Paragraphs>
  <Slides>29</Slides>
  <Notes>6</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Civic</vt:lpstr>
      <vt:lpstr>Our Cultural Heritage  A strategy for digitisation and access in Ireland</vt:lpstr>
      <vt:lpstr>Overview</vt:lpstr>
      <vt:lpstr>Policy Context and Digitisation Strategy </vt:lpstr>
      <vt:lpstr>Digitisation Programmes, National and Local </vt:lpstr>
      <vt:lpstr>Digitisation Programmes, National and Local </vt:lpstr>
      <vt:lpstr>   Example of local digitised content 1: South Dublin Libraries website  Connecting to the Past: Mapping South Dublin </vt:lpstr>
      <vt:lpstr>Slide 7</vt:lpstr>
      <vt:lpstr>Example of local digitised content 3:  Clare County Library Forum  Clare Past</vt:lpstr>
      <vt:lpstr>Example of Local Studies content on AskaboutIreland.ie  History &amp; Heritage section  </vt:lpstr>
      <vt:lpstr>Slide 10</vt:lpstr>
      <vt:lpstr>Telling the Story of Ireland</vt:lpstr>
      <vt:lpstr>Object types currently digitised in the online collections</vt:lpstr>
      <vt:lpstr>Slide 13</vt:lpstr>
      <vt:lpstr>Slide 14</vt:lpstr>
      <vt:lpstr>Ebooks</vt:lpstr>
      <vt:lpstr>Slide 16</vt:lpstr>
      <vt:lpstr>Irish Times Digital Archive </vt:lpstr>
      <vt:lpstr>Griffith’s Valuation </vt:lpstr>
      <vt:lpstr>O’Donovan Name Books and Letters </vt:lpstr>
      <vt:lpstr>Ordnance Survey Historic Maps  </vt:lpstr>
      <vt:lpstr>Access, Use and Promotion  </vt:lpstr>
      <vt:lpstr>User-generated content</vt:lpstr>
      <vt:lpstr>Schools’ Resources on the National Portal</vt:lpstr>
      <vt:lpstr>Schools’ Content: Learning Zone</vt:lpstr>
      <vt:lpstr>Slide 25</vt:lpstr>
      <vt:lpstr>Slide 26</vt:lpstr>
      <vt:lpstr>Slide 27</vt:lpstr>
      <vt:lpstr>Slide 28</vt:lpstr>
      <vt:lpstr>The Digital Future </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amodwyer</dc:creator>
  <cp:lastModifiedBy>rcollier</cp:lastModifiedBy>
  <cp:revision>108</cp:revision>
  <dcterms:created xsi:type="dcterms:W3CDTF">2013-05-28T09:44:05Z</dcterms:created>
  <dcterms:modified xsi:type="dcterms:W3CDTF">2013-06-27T15:22:18Z</dcterms:modified>
</cp:coreProperties>
</file>